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4044" r:id="rId2"/>
    <p:sldMasterId id="2147484056" r:id="rId3"/>
    <p:sldMasterId id="2147484080" r:id="rId4"/>
  </p:sldMasterIdLst>
  <p:notesMasterIdLst>
    <p:notesMasterId r:id="rId48"/>
  </p:notesMasterIdLst>
  <p:handoutMasterIdLst>
    <p:handoutMasterId r:id="rId49"/>
  </p:handoutMasterIdLst>
  <p:sldIdLst>
    <p:sldId id="556" r:id="rId5"/>
    <p:sldId id="557" r:id="rId6"/>
    <p:sldId id="626" r:id="rId7"/>
    <p:sldId id="580" r:id="rId8"/>
    <p:sldId id="559" r:id="rId9"/>
    <p:sldId id="660" r:id="rId10"/>
    <p:sldId id="661" r:id="rId11"/>
    <p:sldId id="571" r:id="rId12"/>
    <p:sldId id="572" r:id="rId13"/>
    <p:sldId id="581" r:id="rId14"/>
    <p:sldId id="582" r:id="rId15"/>
    <p:sldId id="583" r:id="rId16"/>
    <p:sldId id="625" r:id="rId17"/>
    <p:sldId id="627" r:id="rId18"/>
    <p:sldId id="631" r:id="rId19"/>
    <p:sldId id="630" r:id="rId20"/>
    <p:sldId id="632" r:id="rId21"/>
    <p:sldId id="634" r:id="rId22"/>
    <p:sldId id="633" r:id="rId23"/>
    <p:sldId id="635" r:id="rId24"/>
    <p:sldId id="637" r:id="rId25"/>
    <p:sldId id="638" r:id="rId26"/>
    <p:sldId id="640" r:id="rId27"/>
    <p:sldId id="639" r:id="rId28"/>
    <p:sldId id="642" r:id="rId29"/>
    <p:sldId id="641" r:id="rId30"/>
    <p:sldId id="643" r:id="rId31"/>
    <p:sldId id="644" r:id="rId32"/>
    <p:sldId id="645" r:id="rId33"/>
    <p:sldId id="646" r:id="rId34"/>
    <p:sldId id="647" r:id="rId35"/>
    <p:sldId id="649" r:id="rId36"/>
    <p:sldId id="648" r:id="rId37"/>
    <p:sldId id="650" r:id="rId38"/>
    <p:sldId id="654" r:id="rId39"/>
    <p:sldId id="651" r:id="rId40"/>
    <p:sldId id="652" r:id="rId41"/>
    <p:sldId id="653" r:id="rId42"/>
    <p:sldId id="656" r:id="rId43"/>
    <p:sldId id="655" r:id="rId44"/>
    <p:sldId id="657" r:id="rId45"/>
    <p:sldId id="658" r:id="rId46"/>
    <p:sldId id="659" r:id="rId47"/>
  </p:sldIdLst>
  <p:sldSz cx="12192000" cy="6858000"/>
  <p:notesSz cx="6985000" cy="9271000"/>
  <p:defaultTextStyle>
    <a:defPPr>
      <a:defRPr lang="pt-BR"/>
    </a:defPPr>
    <a:lvl1pPr algn="l" rtl="0" fontAlgn="base">
      <a:spcBef>
        <a:spcPct val="0"/>
      </a:spcBef>
      <a:spcAft>
        <a:spcPct val="0"/>
      </a:spcAft>
      <a:defRPr sz="3600" b="1" kern="1200">
        <a:solidFill>
          <a:schemeClr val="tx1"/>
        </a:solidFill>
        <a:latin typeface="Arial" charset="0"/>
        <a:ea typeface="+mn-ea"/>
        <a:cs typeface="+mn-cs"/>
      </a:defRPr>
    </a:lvl1pPr>
    <a:lvl2pPr marL="457200" algn="l" rtl="0" fontAlgn="base">
      <a:spcBef>
        <a:spcPct val="0"/>
      </a:spcBef>
      <a:spcAft>
        <a:spcPct val="0"/>
      </a:spcAft>
      <a:defRPr sz="3600" b="1" kern="1200">
        <a:solidFill>
          <a:schemeClr val="tx1"/>
        </a:solidFill>
        <a:latin typeface="Arial" charset="0"/>
        <a:ea typeface="+mn-ea"/>
        <a:cs typeface="+mn-cs"/>
      </a:defRPr>
    </a:lvl2pPr>
    <a:lvl3pPr marL="914400" algn="l" rtl="0" fontAlgn="base">
      <a:spcBef>
        <a:spcPct val="0"/>
      </a:spcBef>
      <a:spcAft>
        <a:spcPct val="0"/>
      </a:spcAft>
      <a:defRPr sz="3600" b="1" kern="1200">
        <a:solidFill>
          <a:schemeClr val="tx1"/>
        </a:solidFill>
        <a:latin typeface="Arial" charset="0"/>
        <a:ea typeface="+mn-ea"/>
        <a:cs typeface="+mn-cs"/>
      </a:defRPr>
    </a:lvl3pPr>
    <a:lvl4pPr marL="1371600" algn="l" rtl="0" fontAlgn="base">
      <a:spcBef>
        <a:spcPct val="0"/>
      </a:spcBef>
      <a:spcAft>
        <a:spcPct val="0"/>
      </a:spcAft>
      <a:defRPr sz="3600" b="1" kern="1200">
        <a:solidFill>
          <a:schemeClr val="tx1"/>
        </a:solidFill>
        <a:latin typeface="Arial" charset="0"/>
        <a:ea typeface="+mn-ea"/>
        <a:cs typeface="+mn-cs"/>
      </a:defRPr>
    </a:lvl4pPr>
    <a:lvl5pPr marL="1828800" algn="l" rtl="0" fontAlgn="base">
      <a:spcBef>
        <a:spcPct val="0"/>
      </a:spcBef>
      <a:spcAft>
        <a:spcPct val="0"/>
      </a:spcAft>
      <a:defRPr sz="3600" b="1" kern="1200">
        <a:solidFill>
          <a:schemeClr val="tx1"/>
        </a:solidFill>
        <a:latin typeface="Arial" charset="0"/>
        <a:ea typeface="+mn-ea"/>
        <a:cs typeface="+mn-cs"/>
      </a:defRPr>
    </a:lvl5pPr>
    <a:lvl6pPr marL="2286000" algn="l" defTabSz="914400" rtl="0" eaLnBrk="1" latinLnBrk="0" hangingPunct="1">
      <a:defRPr sz="3600" b="1" kern="1200">
        <a:solidFill>
          <a:schemeClr val="tx1"/>
        </a:solidFill>
        <a:latin typeface="Arial" charset="0"/>
        <a:ea typeface="+mn-ea"/>
        <a:cs typeface="+mn-cs"/>
      </a:defRPr>
    </a:lvl6pPr>
    <a:lvl7pPr marL="2743200" algn="l" defTabSz="914400" rtl="0" eaLnBrk="1" latinLnBrk="0" hangingPunct="1">
      <a:defRPr sz="3600" b="1" kern="1200">
        <a:solidFill>
          <a:schemeClr val="tx1"/>
        </a:solidFill>
        <a:latin typeface="Arial" charset="0"/>
        <a:ea typeface="+mn-ea"/>
        <a:cs typeface="+mn-cs"/>
      </a:defRPr>
    </a:lvl7pPr>
    <a:lvl8pPr marL="3200400" algn="l" defTabSz="914400" rtl="0" eaLnBrk="1" latinLnBrk="0" hangingPunct="1">
      <a:defRPr sz="3600" b="1" kern="1200">
        <a:solidFill>
          <a:schemeClr val="tx1"/>
        </a:solidFill>
        <a:latin typeface="Arial" charset="0"/>
        <a:ea typeface="+mn-ea"/>
        <a:cs typeface="+mn-cs"/>
      </a:defRPr>
    </a:lvl8pPr>
    <a:lvl9pPr marL="3657600" algn="l" defTabSz="914400" rtl="0" eaLnBrk="1" latinLnBrk="0" hangingPunct="1">
      <a:defRPr sz="3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88" userDrawn="1">
          <p15:clr>
            <a:srgbClr val="A4A3A4"/>
          </p15:clr>
        </p15:guide>
        <p15:guide id="2" pos="1663" userDrawn="1">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6600"/>
    <a:srgbClr val="FFFFCC"/>
    <a:srgbClr val="0099CC"/>
    <a:srgbClr val="FF0000"/>
    <a:srgbClr val="CCECFF"/>
    <a:srgbClr val="FFCC66"/>
    <a:srgbClr val="FFCC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87744" autoAdjust="0"/>
  </p:normalViewPr>
  <p:slideViewPr>
    <p:cSldViewPr showGuides="1">
      <p:cViewPr varScale="1">
        <p:scale>
          <a:sx n="59" d="100"/>
          <a:sy n="59" d="100"/>
        </p:scale>
        <p:origin x="904" y="52"/>
      </p:cViewPr>
      <p:guideLst>
        <p:guide orient="horz" pos="1888"/>
        <p:guide pos="166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howGuides="1">
      <p:cViewPr>
        <p:scale>
          <a:sx n="125" d="100"/>
          <a:sy n="125" d="100"/>
        </p:scale>
        <p:origin x="-1512" y="3432"/>
      </p:cViewPr>
      <p:guideLst>
        <p:guide orient="horz" pos="2920"/>
        <p:guide pos="2200"/>
      </p:guideLst>
    </p:cSldViewPr>
  </p:notes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499" cy="464145"/>
          </a:xfrm>
          <a:prstGeom prst="rect">
            <a:avLst/>
          </a:prstGeom>
          <a:noFill/>
          <a:ln w="9525">
            <a:noFill/>
            <a:miter lim="800000"/>
            <a:headEnd/>
            <a:tailEnd/>
          </a:ln>
          <a:effectLst/>
        </p:spPr>
        <p:txBody>
          <a:bodyPr vert="horz" wrap="square" lIns="95274" tIns="47636" rIns="95274" bIns="47636" numCol="1" anchor="t" anchorCtr="0" compatLnSpc="1">
            <a:prstTxWarp prst="textNoShape">
              <a:avLst/>
            </a:prstTxWarp>
          </a:bodyPr>
          <a:lstStyle>
            <a:lvl1pPr algn="l" defTabSz="952686">
              <a:lnSpc>
                <a:spcPct val="100000"/>
              </a:lnSpc>
              <a:defRPr sz="1300" b="0">
                <a:latin typeface="Arial" pitchFamily="34" charset="0"/>
              </a:defRPr>
            </a:lvl1pPr>
          </a:lstStyle>
          <a:p>
            <a:pPr>
              <a:defRPr/>
            </a:pPr>
            <a:endParaRPr lang="pt-BR"/>
          </a:p>
        </p:txBody>
      </p:sp>
      <p:sp>
        <p:nvSpPr>
          <p:cNvPr id="32771" name="Rectangle 3"/>
          <p:cNvSpPr>
            <a:spLocks noGrp="1" noChangeArrowheads="1"/>
          </p:cNvSpPr>
          <p:nvPr>
            <p:ph type="dt" sz="quarter" idx="1"/>
          </p:nvPr>
        </p:nvSpPr>
        <p:spPr bwMode="auto">
          <a:xfrm>
            <a:off x="3956832" y="0"/>
            <a:ext cx="3026499" cy="464145"/>
          </a:xfrm>
          <a:prstGeom prst="rect">
            <a:avLst/>
          </a:prstGeom>
          <a:noFill/>
          <a:ln w="9525">
            <a:noFill/>
            <a:miter lim="800000"/>
            <a:headEnd/>
            <a:tailEnd/>
          </a:ln>
          <a:effectLst/>
        </p:spPr>
        <p:txBody>
          <a:bodyPr vert="horz" wrap="square" lIns="95274" tIns="47636" rIns="95274" bIns="47636" numCol="1" anchor="t" anchorCtr="0" compatLnSpc="1">
            <a:prstTxWarp prst="textNoShape">
              <a:avLst/>
            </a:prstTxWarp>
          </a:bodyPr>
          <a:lstStyle>
            <a:lvl1pPr algn="r" defTabSz="952686">
              <a:lnSpc>
                <a:spcPct val="100000"/>
              </a:lnSpc>
              <a:defRPr sz="1300" b="0">
                <a:latin typeface="Arial" pitchFamily="34" charset="0"/>
              </a:defRPr>
            </a:lvl1pPr>
          </a:lstStyle>
          <a:p>
            <a:pPr>
              <a:defRPr/>
            </a:pPr>
            <a:endParaRPr lang="pt-BR"/>
          </a:p>
        </p:txBody>
      </p:sp>
      <p:sp>
        <p:nvSpPr>
          <p:cNvPr id="32772" name="Rectangle 4"/>
          <p:cNvSpPr>
            <a:spLocks noGrp="1" noChangeArrowheads="1"/>
          </p:cNvSpPr>
          <p:nvPr>
            <p:ph type="ftr" sz="quarter" idx="2"/>
          </p:nvPr>
        </p:nvSpPr>
        <p:spPr bwMode="auto">
          <a:xfrm>
            <a:off x="1" y="8805368"/>
            <a:ext cx="3026499" cy="464145"/>
          </a:xfrm>
          <a:prstGeom prst="rect">
            <a:avLst/>
          </a:prstGeom>
          <a:noFill/>
          <a:ln w="9525">
            <a:noFill/>
            <a:miter lim="800000"/>
            <a:headEnd/>
            <a:tailEnd/>
          </a:ln>
          <a:effectLst/>
        </p:spPr>
        <p:txBody>
          <a:bodyPr vert="horz" wrap="square" lIns="95274" tIns="47636" rIns="95274" bIns="47636" numCol="1" anchor="b" anchorCtr="0" compatLnSpc="1">
            <a:prstTxWarp prst="textNoShape">
              <a:avLst/>
            </a:prstTxWarp>
          </a:bodyPr>
          <a:lstStyle>
            <a:lvl1pPr algn="l" defTabSz="952686">
              <a:lnSpc>
                <a:spcPct val="100000"/>
              </a:lnSpc>
              <a:defRPr sz="800" b="0">
                <a:latin typeface="Times New Roman" pitchFamily="18" charset="0"/>
              </a:defRPr>
            </a:lvl1pPr>
          </a:lstStyle>
          <a:p>
            <a:pPr>
              <a:defRPr/>
            </a:pPr>
            <a:r>
              <a:rPr lang="pt-BR" dirty="0"/>
              <a:t>150303_CCC_Versão_2_00</a:t>
            </a:r>
          </a:p>
        </p:txBody>
      </p:sp>
      <p:sp>
        <p:nvSpPr>
          <p:cNvPr id="32773" name="Rectangle 5"/>
          <p:cNvSpPr>
            <a:spLocks noGrp="1" noChangeArrowheads="1"/>
          </p:cNvSpPr>
          <p:nvPr>
            <p:ph type="sldNum" sz="quarter" idx="3"/>
          </p:nvPr>
        </p:nvSpPr>
        <p:spPr bwMode="auto">
          <a:xfrm>
            <a:off x="3956832" y="8805368"/>
            <a:ext cx="3026499" cy="464145"/>
          </a:xfrm>
          <a:prstGeom prst="rect">
            <a:avLst/>
          </a:prstGeom>
          <a:noFill/>
          <a:ln w="9525">
            <a:noFill/>
            <a:miter lim="800000"/>
            <a:headEnd/>
            <a:tailEnd/>
          </a:ln>
          <a:effectLst/>
        </p:spPr>
        <p:txBody>
          <a:bodyPr vert="horz" wrap="square" lIns="95274" tIns="47636" rIns="95274" bIns="47636" numCol="1" anchor="b" anchorCtr="0" compatLnSpc="1">
            <a:prstTxWarp prst="textNoShape">
              <a:avLst/>
            </a:prstTxWarp>
          </a:bodyPr>
          <a:lstStyle>
            <a:lvl1pPr algn="r" defTabSz="952686">
              <a:lnSpc>
                <a:spcPct val="100000"/>
              </a:lnSpc>
              <a:defRPr sz="800" b="0">
                <a:latin typeface="Times New Roman" pitchFamily="18" charset="0"/>
              </a:defRPr>
            </a:lvl1pPr>
          </a:lstStyle>
          <a:p>
            <a:pPr>
              <a:defRPr/>
            </a:pPr>
            <a:fld id="{5B39F6D1-BBE4-4DEF-88A5-051F4D852D2B}" type="slidenum">
              <a:rPr lang="pt-BR"/>
              <a:pPr>
                <a:defRPr/>
              </a:pPr>
              <a:t>‹nº›</a:t>
            </a:fld>
            <a:endParaRPr lang="pt-BR" dirty="0"/>
          </a:p>
        </p:txBody>
      </p:sp>
    </p:spTree>
    <p:extLst>
      <p:ext uri="{BB962C8B-B14F-4D97-AF65-F5344CB8AC3E}">
        <p14:creationId xmlns:p14="http://schemas.microsoft.com/office/powerpoint/2010/main" val="386600882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3026499" cy="464145"/>
          </a:xfrm>
          <a:prstGeom prst="rect">
            <a:avLst/>
          </a:prstGeom>
          <a:noFill/>
          <a:ln w="9525">
            <a:noFill/>
            <a:miter lim="800000"/>
            <a:headEnd/>
            <a:tailEnd/>
          </a:ln>
          <a:effectLst/>
        </p:spPr>
        <p:txBody>
          <a:bodyPr vert="horz" wrap="square" lIns="95274" tIns="47636" rIns="95274" bIns="47636" numCol="1" anchor="t" anchorCtr="0" compatLnSpc="1">
            <a:prstTxWarp prst="textNoShape">
              <a:avLst/>
            </a:prstTxWarp>
          </a:bodyPr>
          <a:lstStyle>
            <a:lvl1pPr algn="l" defTabSz="952686">
              <a:lnSpc>
                <a:spcPct val="100000"/>
              </a:lnSpc>
              <a:defRPr sz="1300" b="0">
                <a:latin typeface="Arial" pitchFamily="34" charset="0"/>
              </a:defRPr>
            </a:lvl1pPr>
          </a:lstStyle>
          <a:p>
            <a:pPr>
              <a:defRPr/>
            </a:pPr>
            <a:endParaRPr lang="pt-BR"/>
          </a:p>
        </p:txBody>
      </p:sp>
      <p:sp>
        <p:nvSpPr>
          <p:cNvPr id="28675" name="Rectangle 3"/>
          <p:cNvSpPr>
            <a:spLocks noGrp="1" noChangeArrowheads="1"/>
          </p:cNvSpPr>
          <p:nvPr>
            <p:ph type="dt" idx="1"/>
          </p:nvPr>
        </p:nvSpPr>
        <p:spPr bwMode="auto">
          <a:xfrm>
            <a:off x="3956832" y="0"/>
            <a:ext cx="3026499" cy="464145"/>
          </a:xfrm>
          <a:prstGeom prst="rect">
            <a:avLst/>
          </a:prstGeom>
          <a:noFill/>
          <a:ln w="9525">
            <a:noFill/>
            <a:miter lim="800000"/>
            <a:headEnd/>
            <a:tailEnd/>
          </a:ln>
          <a:effectLst/>
        </p:spPr>
        <p:txBody>
          <a:bodyPr vert="horz" wrap="square" lIns="95274" tIns="47636" rIns="95274" bIns="47636" numCol="1" anchor="t" anchorCtr="0" compatLnSpc="1">
            <a:prstTxWarp prst="textNoShape">
              <a:avLst/>
            </a:prstTxWarp>
          </a:bodyPr>
          <a:lstStyle>
            <a:lvl1pPr algn="r" defTabSz="952686">
              <a:lnSpc>
                <a:spcPct val="100000"/>
              </a:lnSpc>
              <a:defRPr sz="1300" b="0">
                <a:latin typeface="Arial" pitchFamily="34" charset="0"/>
              </a:defRPr>
            </a:lvl1pPr>
          </a:lstStyle>
          <a:p>
            <a:pPr>
              <a:defRPr/>
            </a:pPr>
            <a:endParaRPr lang="pt-BR"/>
          </a:p>
        </p:txBody>
      </p:sp>
      <p:sp>
        <p:nvSpPr>
          <p:cNvPr id="21508" name="Rectangle 4"/>
          <p:cNvSpPr>
            <a:spLocks noGrp="1" noRot="1" noChangeAspect="1" noChangeArrowheads="1" noTextEdit="1"/>
          </p:cNvSpPr>
          <p:nvPr>
            <p:ph type="sldImg" idx="2"/>
          </p:nvPr>
        </p:nvSpPr>
        <p:spPr bwMode="auto">
          <a:xfrm>
            <a:off x="403225" y="695325"/>
            <a:ext cx="6178550" cy="347662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99838" y="4403427"/>
            <a:ext cx="5585327" cy="4172843"/>
          </a:xfrm>
          <a:prstGeom prst="rect">
            <a:avLst/>
          </a:prstGeom>
          <a:noFill/>
          <a:ln w="9525">
            <a:noFill/>
            <a:miter lim="800000"/>
            <a:headEnd/>
            <a:tailEnd/>
          </a:ln>
          <a:effectLst/>
        </p:spPr>
        <p:txBody>
          <a:bodyPr vert="horz" wrap="square" lIns="95274" tIns="47636" rIns="95274" bIns="47636"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28678" name="Rectangle 6"/>
          <p:cNvSpPr>
            <a:spLocks noGrp="1" noChangeArrowheads="1"/>
          </p:cNvSpPr>
          <p:nvPr>
            <p:ph type="ftr" sz="quarter" idx="4"/>
          </p:nvPr>
        </p:nvSpPr>
        <p:spPr bwMode="auto">
          <a:xfrm>
            <a:off x="1" y="8805368"/>
            <a:ext cx="3026499" cy="464145"/>
          </a:xfrm>
          <a:prstGeom prst="rect">
            <a:avLst/>
          </a:prstGeom>
          <a:noFill/>
          <a:ln w="9525">
            <a:noFill/>
            <a:miter lim="800000"/>
            <a:headEnd/>
            <a:tailEnd/>
          </a:ln>
          <a:effectLst/>
        </p:spPr>
        <p:txBody>
          <a:bodyPr vert="horz" wrap="square" lIns="95274" tIns="47636" rIns="95274" bIns="47636" numCol="1" anchor="b" anchorCtr="0" compatLnSpc="1">
            <a:prstTxWarp prst="textNoShape">
              <a:avLst/>
            </a:prstTxWarp>
          </a:bodyPr>
          <a:lstStyle>
            <a:lvl1pPr algn="l" defTabSz="952686">
              <a:lnSpc>
                <a:spcPct val="100000"/>
              </a:lnSpc>
              <a:defRPr sz="1300" b="0">
                <a:latin typeface="Arial" pitchFamily="34" charset="0"/>
              </a:defRPr>
            </a:lvl1pPr>
          </a:lstStyle>
          <a:p>
            <a:pPr>
              <a:defRPr/>
            </a:pPr>
            <a:endParaRPr lang="pt-BR"/>
          </a:p>
        </p:txBody>
      </p:sp>
      <p:sp>
        <p:nvSpPr>
          <p:cNvPr id="28679" name="Rectangle 7"/>
          <p:cNvSpPr>
            <a:spLocks noGrp="1" noChangeArrowheads="1"/>
          </p:cNvSpPr>
          <p:nvPr>
            <p:ph type="sldNum" sz="quarter" idx="5"/>
          </p:nvPr>
        </p:nvSpPr>
        <p:spPr bwMode="auto">
          <a:xfrm>
            <a:off x="3956832" y="8805368"/>
            <a:ext cx="3026499" cy="464145"/>
          </a:xfrm>
          <a:prstGeom prst="rect">
            <a:avLst/>
          </a:prstGeom>
          <a:noFill/>
          <a:ln w="9525">
            <a:noFill/>
            <a:miter lim="800000"/>
            <a:headEnd/>
            <a:tailEnd/>
          </a:ln>
          <a:effectLst/>
        </p:spPr>
        <p:txBody>
          <a:bodyPr vert="horz" wrap="square" lIns="95274" tIns="47636" rIns="95274" bIns="47636" numCol="1" anchor="b" anchorCtr="0" compatLnSpc="1">
            <a:prstTxWarp prst="textNoShape">
              <a:avLst/>
            </a:prstTxWarp>
          </a:bodyPr>
          <a:lstStyle>
            <a:lvl1pPr algn="r" defTabSz="952686">
              <a:lnSpc>
                <a:spcPct val="100000"/>
              </a:lnSpc>
              <a:defRPr sz="1300" b="0">
                <a:latin typeface="Arial" pitchFamily="34" charset="0"/>
              </a:defRPr>
            </a:lvl1pPr>
          </a:lstStyle>
          <a:p>
            <a:pPr>
              <a:defRPr/>
            </a:pPr>
            <a:fld id="{D39414C6-4990-4B37-85BE-1DEB96391ADE}" type="slidenum">
              <a:rPr lang="pt-BR"/>
              <a:pPr>
                <a:defRPr/>
              </a:pPr>
              <a:t>‹nº›</a:t>
            </a:fld>
            <a:endParaRPr lang="pt-BR"/>
          </a:p>
        </p:txBody>
      </p:sp>
    </p:spTree>
    <p:extLst>
      <p:ext uri="{BB962C8B-B14F-4D97-AF65-F5344CB8AC3E}">
        <p14:creationId xmlns:p14="http://schemas.microsoft.com/office/powerpoint/2010/main" val="195878523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a:t>Clique para editar o estilo do título mestre</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BC719B05-F268-4693-991A-6806CBE49266}" type="datetimeFigureOut">
              <a:rPr lang="pt-BR"/>
              <a:pPr>
                <a:defRPr/>
              </a:pPr>
              <a:t>27/11/2018</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472E39B2-9A07-4CC9-9053-48AC1C421421}"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BB1D8737-B1ED-41D1-9B8E-ED54CC95D4AC}" type="datetimeFigureOut">
              <a:rPr lang="pt-BR"/>
              <a:pPr>
                <a:defRPr/>
              </a:pPr>
              <a:t>27/11/2018</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7C13757-40DE-402D-8D13-71A4CBB70E39}"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09600" y="274639"/>
            <a:ext cx="80264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07DACDC2-D4D8-4C5F-8CD0-DFC2BB6476AE}" type="datetimeFigureOut">
              <a:rPr lang="pt-BR"/>
              <a:pPr>
                <a:defRPr/>
              </a:pPr>
              <a:t>27/11/2018</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3E6B0AAD-323D-4CF3-807B-BD8F6989935F}"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83007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812792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675760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072466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4063857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766517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251348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613974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A1F2DCE2-A34A-423A-A0D8-CA8C6A524B2E}" type="datetimeFigureOut">
              <a:rPr lang="pt-BR"/>
              <a:pPr>
                <a:defRPr/>
              </a:pPr>
              <a:t>27/11/2018</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E9D76665-1AC4-4AD3-BD97-3977A2F8EACA}" type="slidenum">
              <a:rPr lang="pt-BR"/>
              <a:pPr>
                <a:defRPr/>
              </a:pPr>
              <a:t>‹nº›</a:t>
            </a:fld>
            <a:endParaRPr lang="pt-B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670300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8471159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4266716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591480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709496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358194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5846431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85946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0054201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60628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04A92DBD-4D46-441E-8DB5-B13544A5748D}" type="datetimeFigureOut">
              <a:rPr lang="pt-BR"/>
              <a:pPr>
                <a:defRPr/>
              </a:pPr>
              <a:t>27/11/2018</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57EF8857-362A-4E7C-B039-443F00987E20}" type="slidenum">
              <a:rPr lang="pt-BR"/>
              <a:pPr>
                <a:defRPr/>
              </a:pPr>
              <a:t>‹nº›</a:t>
            </a:fld>
            <a:endParaRPr lang="pt-B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4040675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4622545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0946000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1612041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7655673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2368403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9929469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2508953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69438876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512659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F0AFC19F-B64A-4C4F-8563-84D0E6DDEE72}" type="datetimeFigureOut">
              <a:rPr lang="pt-BR"/>
              <a:pPr>
                <a:defRPr/>
              </a:pPr>
              <a:t>27/11/2018</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58615161-3643-442B-ACF1-FBE79A03C0A0}" type="slidenum">
              <a:rPr lang="pt-BR"/>
              <a:pPr>
                <a:defRPr/>
              </a:pPr>
              <a:t>‹nº›</a:t>
            </a:fld>
            <a:endParaRPr lang="pt-B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1188915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41312962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18047584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37521109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spTree>
    <p:extLst>
      <p:ext uri="{BB962C8B-B14F-4D97-AF65-F5344CB8AC3E}">
        <p14:creationId xmlns:p14="http://schemas.microsoft.com/office/powerpoint/2010/main" val="294495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ADA107BD-C209-4786-BFCC-A3C12799FA88}" type="datetimeFigureOut">
              <a:rPr lang="pt-BR"/>
              <a:pPr>
                <a:defRPr/>
              </a:pPr>
              <a:t>27/11/2018</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6869414E-2398-4B5C-8587-CD1D4CE61F6C}"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464D4F43-FC2C-4180-8727-B9FB84BB424A}" type="datetimeFigureOut">
              <a:rPr lang="pt-BR"/>
              <a:pPr>
                <a:defRPr/>
              </a:pPr>
              <a:t>27/11/2018</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E815FE15-D822-49D1-B16E-5EE14D5CAF17}"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344C1E3B-C737-4E5B-A62D-2F0E0023CB2A}" type="datetimeFigureOut">
              <a:rPr lang="pt-BR"/>
              <a:pPr>
                <a:defRPr/>
              </a:pPr>
              <a:t>27/11/2018</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2D122598-0C97-4545-B0F4-A299861E1E1B}"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44F2F9D0-0E95-4CFC-95F2-BFF37BF939E6}" type="datetimeFigureOut">
              <a:rPr lang="pt-BR"/>
              <a:pPr>
                <a:defRPr/>
              </a:pPr>
              <a:t>27/11/2018</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520BD7A0-4FB9-4527-95EF-391CD5659300}"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80D4B404-FABD-428F-8429-388A45D69008}" type="datetimeFigureOut">
              <a:rPr lang="pt-BR"/>
              <a:pPr>
                <a:defRPr/>
              </a:pPr>
              <a:t>27/11/2018</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C62A57C3-8C01-4BCC-957A-F1806ED8EF5B}"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Espaço Reservado para Título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a:t>Clique para editar o estilo do título mestre</a:t>
            </a:r>
          </a:p>
        </p:txBody>
      </p:sp>
      <p:sp>
        <p:nvSpPr>
          <p:cNvPr id="2051" name="Espaço Reservado para Texto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478C3D64-CA23-4844-A43C-69A0F9883DD4}" type="datetimeFigureOut">
              <a:rPr lang="pt-BR"/>
              <a:pPr>
                <a:defRPr/>
              </a:pPr>
              <a:t>27/11/2018</a:t>
            </a:fld>
            <a:endParaRPr lang="pt-BR"/>
          </a:p>
        </p:txBody>
      </p:sp>
      <p:sp>
        <p:nvSpPr>
          <p:cNvPr id="5" name="Espaço Reservado para Rodapé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pt-BR"/>
          </a:p>
        </p:txBody>
      </p:sp>
      <p:sp>
        <p:nvSpPr>
          <p:cNvPr id="6" name="Espaço Reservado para Número de Slid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3288AAE8-B1A9-45F2-AA93-E1F34BDA0E0C}"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pic>
        <p:nvPicPr>
          <p:cNvPr id="7" name="Picture 6" descr="logo enconsel 2018.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936427" y="396188"/>
            <a:ext cx="1920213" cy="854532"/>
          </a:xfrm>
          <a:prstGeom prst="rect">
            <a:avLst/>
          </a:prstGeom>
        </p:spPr>
      </p:pic>
      <p:pic>
        <p:nvPicPr>
          <p:cNvPr id="8" name="Picture 7" descr="simbolo tributario.png"/>
          <p:cNvPicPr>
            <a:picLocks noChangeAspect="1"/>
          </p:cNvPicPr>
          <p:nvPr userDrawn="1"/>
        </p:nvPicPr>
        <p:blipFill rotWithShape="1">
          <a:blip r:embed="rId14">
            <a:extLst>
              <a:ext uri="{28A0092B-C50C-407E-A947-70E740481C1C}">
                <a14:useLocalDpi xmlns:a14="http://schemas.microsoft.com/office/drawing/2010/main" val="0"/>
              </a:ext>
            </a:extLst>
          </a:blip>
          <a:srcRect l="28024"/>
          <a:stretch/>
        </p:blipFill>
        <p:spPr>
          <a:xfrm flipH="1">
            <a:off x="9107851" y="5069412"/>
            <a:ext cx="3084149" cy="1788588"/>
          </a:xfrm>
          <a:prstGeom prst="rect">
            <a:avLst/>
          </a:prstGeom>
        </p:spPr>
      </p:pic>
      <p:pic>
        <p:nvPicPr>
          <p:cNvPr id="9" name="Picture 8" descr="logo comite tributario.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35360" y="260648"/>
            <a:ext cx="2961875" cy="1125612"/>
          </a:xfrm>
          <a:prstGeom prst="rect">
            <a:avLst/>
          </a:prstGeom>
        </p:spPr>
      </p:pic>
    </p:spTree>
    <p:extLst>
      <p:ext uri="{BB962C8B-B14F-4D97-AF65-F5344CB8AC3E}">
        <p14:creationId xmlns:p14="http://schemas.microsoft.com/office/powerpoint/2010/main" val="431983097"/>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pic>
        <p:nvPicPr>
          <p:cNvPr id="7" name="Picture 6" descr="logo enconsel 2018.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936427" y="396188"/>
            <a:ext cx="1920213" cy="854532"/>
          </a:xfrm>
          <a:prstGeom prst="rect">
            <a:avLst/>
          </a:prstGeom>
        </p:spPr>
      </p:pic>
      <p:pic>
        <p:nvPicPr>
          <p:cNvPr id="8" name="Picture 7" descr="simbolo tributario.png"/>
          <p:cNvPicPr>
            <a:picLocks noChangeAspect="1"/>
          </p:cNvPicPr>
          <p:nvPr userDrawn="1"/>
        </p:nvPicPr>
        <p:blipFill rotWithShape="1">
          <a:blip r:embed="rId14">
            <a:extLst>
              <a:ext uri="{28A0092B-C50C-407E-A947-70E740481C1C}">
                <a14:useLocalDpi xmlns:a14="http://schemas.microsoft.com/office/drawing/2010/main" val="0"/>
              </a:ext>
            </a:extLst>
          </a:blip>
          <a:srcRect l="28024"/>
          <a:stretch/>
        </p:blipFill>
        <p:spPr>
          <a:xfrm flipH="1">
            <a:off x="9107851" y="5069412"/>
            <a:ext cx="3084149" cy="1788588"/>
          </a:xfrm>
          <a:prstGeom prst="rect">
            <a:avLst/>
          </a:prstGeom>
        </p:spPr>
      </p:pic>
      <p:pic>
        <p:nvPicPr>
          <p:cNvPr id="9" name="Picture 8" descr="logo comite tributario.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35360" y="260648"/>
            <a:ext cx="2961875" cy="1125612"/>
          </a:xfrm>
          <a:prstGeom prst="rect">
            <a:avLst/>
          </a:prstGeom>
        </p:spPr>
      </p:pic>
    </p:spTree>
    <p:extLst>
      <p:ext uri="{BB962C8B-B14F-4D97-AF65-F5344CB8AC3E}">
        <p14:creationId xmlns:p14="http://schemas.microsoft.com/office/powerpoint/2010/main" val="4042629420"/>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defRPr/>
            </a:pPr>
            <a:fld id="{8708B261-C7E6-F949-BAE5-1F01954D763A}" type="datetimeFigureOut">
              <a:rPr lang="en-US" b="0" smtClean="0">
                <a:solidFill>
                  <a:prstClr val="black">
                    <a:tint val="75000"/>
                  </a:prstClr>
                </a:solidFill>
                <a:latin typeface="Calibri"/>
              </a:rPr>
              <a:pPr fontAlgn="auto">
                <a:spcBef>
                  <a:spcPts val="0"/>
                </a:spcBef>
                <a:spcAft>
                  <a:spcPts val="0"/>
                </a:spcAft>
                <a:defRPr/>
              </a:pPr>
              <a:t>11/27/2018</a:t>
            </a:fld>
            <a:endParaRPr lang="en-US" b="0">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defRPr/>
            </a:pPr>
            <a:endParaRPr lang="en-US" b="0">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defRPr/>
            </a:pPr>
            <a:fld id="{4662E95B-C3AA-EB4B-BB50-21D6D37D26A8}" type="slidenum">
              <a:rPr lang="en-US" b="0" smtClean="0">
                <a:solidFill>
                  <a:prstClr val="black">
                    <a:tint val="75000"/>
                  </a:prstClr>
                </a:solidFill>
                <a:latin typeface="Calibri"/>
              </a:rPr>
              <a:pPr fontAlgn="auto">
                <a:spcBef>
                  <a:spcPts val="0"/>
                </a:spcBef>
                <a:spcAft>
                  <a:spcPts val="0"/>
                </a:spcAft>
                <a:defRPr/>
              </a:pPr>
              <a:t>‹nº›</a:t>
            </a:fld>
            <a:endParaRPr lang="en-US" b="0">
              <a:solidFill>
                <a:prstClr val="black">
                  <a:tint val="75000"/>
                </a:prstClr>
              </a:solidFill>
              <a:latin typeface="Calibri"/>
            </a:endParaRPr>
          </a:p>
        </p:txBody>
      </p:sp>
      <p:pic>
        <p:nvPicPr>
          <p:cNvPr id="7" name="Picture 6" descr="logo enconsel 2018.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936427" y="396188"/>
            <a:ext cx="1920213" cy="854532"/>
          </a:xfrm>
          <a:prstGeom prst="rect">
            <a:avLst/>
          </a:prstGeom>
        </p:spPr>
      </p:pic>
      <p:pic>
        <p:nvPicPr>
          <p:cNvPr id="8" name="Picture 7" descr="simbolo tributario.png"/>
          <p:cNvPicPr>
            <a:picLocks noChangeAspect="1"/>
          </p:cNvPicPr>
          <p:nvPr userDrawn="1"/>
        </p:nvPicPr>
        <p:blipFill rotWithShape="1">
          <a:blip r:embed="rId14">
            <a:extLst>
              <a:ext uri="{28A0092B-C50C-407E-A947-70E740481C1C}">
                <a14:useLocalDpi xmlns:a14="http://schemas.microsoft.com/office/drawing/2010/main" val="0"/>
              </a:ext>
            </a:extLst>
          </a:blip>
          <a:srcRect l="28024"/>
          <a:stretch/>
        </p:blipFill>
        <p:spPr>
          <a:xfrm flipH="1">
            <a:off x="9107851" y="5069412"/>
            <a:ext cx="3084149" cy="1788588"/>
          </a:xfrm>
          <a:prstGeom prst="rect">
            <a:avLst/>
          </a:prstGeom>
        </p:spPr>
      </p:pic>
      <p:pic>
        <p:nvPicPr>
          <p:cNvPr id="9" name="Picture 8" descr="logo comite tributario.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35360" y="260648"/>
            <a:ext cx="2961875" cy="1125612"/>
          </a:xfrm>
          <a:prstGeom prst="rect">
            <a:avLst/>
          </a:prstGeom>
        </p:spPr>
      </p:pic>
    </p:spTree>
    <p:extLst>
      <p:ext uri="{BB962C8B-B14F-4D97-AF65-F5344CB8AC3E}">
        <p14:creationId xmlns:p14="http://schemas.microsoft.com/office/powerpoint/2010/main" val="837217549"/>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apacidade-de-energia-eolica-no-brasil-deve-crescer-62-em-2015.jpg"/>
          <p:cNvPicPr>
            <a:picLocks noChangeAspect="1"/>
          </p:cNvPicPr>
          <p:nvPr/>
        </p:nvPicPr>
        <p:blipFill rotWithShape="1">
          <a:blip r:embed="rId2">
            <a:extLst>
              <a:ext uri="{28A0092B-C50C-407E-A947-70E740481C1C}">
                <a14:useLocalDpi xmlns:a14="http://schemas.microsoft.com/office/drawing/2010/main" val="0"/>
              </a:ext>
            </a:extLst>
          </a:blip>
          <a:srcRect l="11082" r="115"/>
          <a:stretch/>
        </p:blipFill>
        <p:spPr>
          <a:xfrm flipH="1">
            <a:off x="0" y="0"/>
            <a:ext cx="12192000" cy="6858000"/>
          </a:xfrm>
          <a:prstGeom prst="rect">
            <a:avLst/>
          </a:prstGeom>
        </p:spPr>
      </p:pic>
      <p:pic>
        <p:nvPicPr>
          <p:cNvPr id="8" name="Picture 7" descr="logo enconsel 201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1518" y="332656"/>
            <a:ext cx="3155271" cy="1872208"/>
          </a:xfrm>
          <a:prstGeom prst="rect">
            <a:avLst/>
          </a:prstGeom>
        </p:spPr>
      </p:pic>
    </p:spTree>
    <p:extLst>
      <p:ext uri="{BB962C8B-B14F-4D97-AF65-F5344CB8AC3E}">
        <p14:creationId xmlns:p14="http://schemas.microsoft.com/office/powerpoint/2010/main" val="2418820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2351584" y="234885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DIVERSOS TEMAS TRIBUTÁRIOS RELEVANTES DO SETOR ELÉTRICO</a:t>
            </a:r>
          </a:p>
        </p:txBody>
      </p:sp>
      <p:sp>
        <p:nvSpPr>
          <p:cNvPr id="8" name="Retângulo 7"/>
          <p:cNvSpPr/>
          <p:nvPr/>
        </p:nvSpPr>
        <p:spPr>
          <a:xfrm>
            <a:off x="2423490" y="386106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Antonio Ganim</a:t>
            </a:r>
          </a:p>
          <a:p>
            <a:pPr algn="ctr"/>
            <a:r>
              <a:rPr lang="pt-BR" sz="2800" dirty="0">
                <a:solidFill>
                  <a:schemeClr val="tx2"/>
                </a:solidFill>
                <a:latin typeface="Arial" panose="020B0604020202020204" pitchFamily="34" charset="0"/>
                <a:cs typeface="Arial" panose="020B0604020202020204" pitchFamily="34" charset="0"/>
              </a:rPr>
              <a:t>GANIM ADVOGADOS ASSOCIADOS</a:t>
            </a:r>
          </a:p>
        </p:txBody>
      </p:sp>
    </p:spTree>
    <p:extLst>
      <p:ext uri="{BB962C8B-B14F-4D97-AF65-F5344CB8AC3E}">
        <p14:creationId xmlns:p14="http://schemas.microsoft.com/office/powerpoint/2010/main" val="424416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063552" y="1700808"/>
            <a:ext cx="8280920" cy="3888492"/>
          </a:xfrm>
        </p:spPr>
        <p:txBody>
          <a:bodyPr>
            <a:normAutofit lnSpcReduction="10000"/>
          </a:bodyPr>
          <a:lstStyle/>
          <a:p>
            <a:pPr marL="514350" indent="-514350" algn="just">
              <a:spcBef>
                <a:spcPts val="1200"/>
              </a:spcBef>
              <a:spcAft>
                <a:spcPts val="1200"/>
              </a:spcAft>
              <a:buSzPct val="100000"/>
              <a:buFont typeface="+mj-lt"/>
              <a:buAutoNum type="arabicPeriod"/>
            </a:pPr>
            <a:r>
              <a:rPr lang="pt-BR" sz="2400" dirty="0"/>
              <a:t>Exclusão do ICMS da base de cálculo do PIS/COFINS – Restituição ao Consumidor?</a:t>
            </a:r>
          </a:p>
          <a:p>
            <a:pPr marL="514350" indent="-514350" algn="just">
              <a:spcBef>
                <a:spcPts val="1200"/>
              </a:spcBef>
              <a:spcAft>
                <a:spcPts val="1200"/>
              </a:spcAft>
              <a:buSzPct val="100000"/>
              <a:buFont typeface="+mj-lt"/>
              <a:buAutoNum type="arabicPeriod"/>
            </a:pPr>
            <a:r>
              <a:rPr lang="pt-BR" sz="2400" dirty="0"/>
              <a:t>Tributação da Atualização do Ativo Financeiro nas transmissoras e distribuidoras;</a:t>
            </a:r>
          </a:p>
          <a:p>
            <a:pPr marL="514350" indent="-514350" algn="just">
              <a:spcBef>
                <a:spcPts val="1200"/>
              </a:spcBef>
              <a:spcAft>
                <a:spcPts val="1200"/>
              </a:spcAft>
              <a:buSzPct val="100000"/>
              <a:buFont typeface="+mj-lt"/>
              <a:buAutoNum type="arabicPeriod"/>
            </a:pPr>
            <a:r>
              <a:rPr lang="pt-BR" sz="2400" dirty="0"/>
              <a:t>Desconto do crédito de PIS/COFINS sobre o ativo intangível – Lei 12.973/2014;</a:t>
            </a:r>
          </a:p>
          <a:p>
            <a:pPr marL="514350" indent="-514350" algn="just">
              <a:spcBef>
                <a:spcPts val="1200"/>
              </a:spcBef>
              <a:spcAft>
                <a:spcPts val="1200"/>
              </a:spcAft>
              <a:buSzPct val="100000"/>
              <a:buFont typeface="+mj-lt"/>
              <a:buAutoNum type="arabicPeriod"/>
            </a:pPr>
            <a:r>
              <a:rPr lang="pt-BR" sz="2400" dirty="0"/>
              <a:t>Estorno do Crédito de PIS/Cofins relativo às Perdas Não Técnicas – Autuação RFB;</a:t>
            </a:r>
          </a:p>
          <a:p>
            <a:pPr marL="514350" indent="-514350" algn="just">
              <a:spcBef>
                <a:spcPts val="1200"/>
              </a:spcBef>
              <a:spcAft>
                <a:spcPts val="1200"/>
              </a:spcAft>
              <a:buSzPct val="100000"/>
              <a:buFont typeface="+mj-lt"/>
              <a:buAutoNum type="arabicPeriod"/>
            </a:pPr>
            <a:endParaRPr lang="pt-BR" sz="2400" dirty="0"/>
          </a:p>
          <a:p>
            <a:pPr marL="0" indent="0" algn="just">
              <a:spcBef>
                <a:spcPts val="1200"/>
              </a:spcBef>
              <a:spcAft>
                <a:spcPts val="1200"/>
              </a:spcAft>
              <a:buSzPct val="100000"/>
              <a:buNone/>
            </a:pPr>
            <a:endParaRPr lang="pt-BR" sz="2400" dirty="0"/>
          </a:p>
        </p:txBody>
      </p:sp>
      <p:sp>
        <p:nvSpPr>
          <p:cNvPr id="6" name="Título 1"/>
          <p:cNvSpPr>
            <a:spLocks noGrp="1"/>
          </p:cNvSpPr>
          <p:nvPr>
            <p:ph type="title"/>
          </p:nvPr>
        </p:nvSpPr>
        <p:spPr>
          <a:xfrm>
            <a:off x="4223792" y="274638"/>
            <a:ext cx="5987008" cy="1143000"/>
          </a:xfrm>
        </p:spPr>
        <p:txBody>
          <a:bodyPr/>
          <a:lstStyle/>
          <a:p>
            <a:r>
              <a:rPr lang="pt-BR" sz="2800" b="1" dirty="0">
                <a:solidFill>
                  <a:srgbClr val="002060"/>
                </a:solidFill>
                <a:latin typeface="Arial" panose="020B0604020202020204" pitchFamily="34" charset="0"/>
                <a:cs typeface="Arial" panose="020B0604020202020204" pitchFamily="34" charset="0"/>
              </a:rPr>
              <a:t>Sumário</a:t>
            </a:r>
          </a:p>
        </p:txBody>
      </p:sp>
    </p:spTree>
    <p:extLst>
      <p:ext uri="{BB962C8B-B14F-4D97-AF65-F5344CB8AC3E}">
        <p14:creationId xmlns:p14="http://schemas.microsoft.com/office/powerpoint/2010/main" val="35147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032560"/>
          </a:xfrm>
        </p:spPr>
        <p:txBody>
          <a:bodyPr>
            <a:normAutofit fontScale="85000" lnSpcReduction="10000"/>
          </a:bodyPr>
          <a:lstStyle/>
          <a:p>
            <a:pPr algn="just">
              <a:spcAft>
                <a:spcPts val="850"/>
              </a:spcAft>
              <a:buSzPct val="100000"/>
            </a:pPr>
            <a:r>
              <a:rPr lang="pt-BR" sz="2800" dirty="0"/>
              <a:t>Inconstitucionalidade da inclusão do ICMS na base de cálculo do PIS e da COFINS. Decisão do STF em 15/03/2017.</a:t>
            </a:r>
          </a:p>
          <a:p>
            <a:pPr algn="just">
              <a:spcAft>
                <a:spcPts val="850"/>
              </a:spcAft>
              <a:buSzPct val="100000"/>
            </a:pPr>
            <a:r>
              <a:rPr lang="pt-BR" sz="2800" dirty="0"/>
              <a:t>Solução de Consulta Interna nº 13 – COSIT  de 18/10/2018. Exclusão do valor mensal do ICMS a recolher.</a:t>
            </a:r>
          </a:p>
          <a:p>
            <a:pPr algn="just">
              <a:spcAft>
                <a:spcPts val="850"/>
              </a:spcAft>
              <a:buSzPct val="100000"/>
            </a:pPr>
            <a:r>
              <a:rPr lang="pt-BR" sz="2800" dirty="0"/>
              <a:t>3 (três) decisões do TRF 4ª Região, após Solução de Consulta COSIT, no sentido de se excluir o ICMS destacado na nota fiscal.</a:t>
            </a:r>
          </a:p>
          <a:p>
            <a:pPr algn="just">
              <a:spcAft>
                <a:spcPts val="850"/>
              </a:spcAft>
              <a:buSzPct val="100000"/>
            </a:pPr>
            <a:r>
              <a:rPr lang="pt-BR" sz="2800" dirty="0"/>
              <a:t>Posicionamento da Procuradoria Federal (AGU) na ANEEL em relação às cobranças retroativas tem variado.</a:t>
            </a:r>
          </a:p>
          <a:p>
            <a:pPr algn="just">
              <a:spcAft>
                <a:spcPts val="850"/>
              </a:spcAft>
              <a:buSzPct val="100000"/>
            </a:pPr>
            <a:endParaRPr lang="pt-BR" sz="2800" dirty="0"/>
          </a:p>
          <a:p>
            <a:pPr algn="just">
              <a:spcAft>
                <a:spcPts val="850"/>
              </a:spcAft>
              <a:buSzPct val="100000"/>
            </a:pPr>
            <a:endParaRPr lang="pt-BR" sz="2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Exclusão do ICMS da base de cálculo do PIS/COFINS – Restituição ao Consumidor?</a:t>
            </a:r>
            <a:br>
              <a:rPr lang="pt-BR" sz="2400" b="1" dirty="0">
                <a:solidFill>
                  <a:srgbClr val="002060"/>
                </a:solidFill>
                <a:latin typeface="Arial" panose="020B0604020202020204" pitchFamily="34" charset="0"/>
                <a:cs typeface="Arial" panose="020B0604020202020204" pitchFamily="34" charset="0"/>
              </a:rPr>
            </a:br>
            <a:endParaRPr lang="pt-BR" sz="24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9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91545" y="1826220"/>
            <a:ext cx="8164513" cy="3619060"/>
          </a:xfrm>
        </p:spPr>
        <p:txBody>
          <a:bodyPr>
            <a:normAutofit/>
          </a:bodyPr>
          <a:lstStyle/>
          <a:p>
            <a:pPr algn="just"/>
            <a:r>
              <a:rPr lang="pt-BR" sz="2400" b="1" dirty="0"/>
              <a:t>Posicionamento Ganim:</a:t>
            </a:r>
          </a:p>
          <a:p>
            <a:pPr lvl="1" algn="just">
              <a:spcBef>
                <a:spcPts val="1200"/>
              </a:spcBef>
              <a:spcAft>
                <a:spcPts val="600"/>
              </a:spcAft>
            </a:pPr>
            <a:r>
              <a:rPr lang="pt-BR" sz="2400" dirty="0"/>
              <a:t>Não deve ser devolvido ao consumidor por meio da alíquota efetiva;</a:t>
            </a:r>
          </a:p>
          <a:p>
            <a:pPr lvl="1" algn="just">
              <a:spcBef>
                <a:spcPts val="1200"/>
              </a:spcBef>
              <a:spcAft>
                <a:spcPts val="600"/>
              </a:spcAft>
            </a:pPr>
            <a:r>
              <a:rPr lang="pt-BR" sz="2400" dirty="0"/>
              <a:t>Se for para devolver, a devolução deve ocorrer diretamente ao consumidor que assumiu o ônus na condição de  contribuinte de fato, sob pena de se pagar duas vezes, pois o consumidor que se sentir prejudicado proporá ação de repetição de indébito.</a:t>
            </a:r>
          </a:p>
        </p:txBody>
      </p:sp>
      <p:sp>
        <p:nvSpPr>
          <p:cNvPr id="5" name="Título 1"/>
          <p:cNvSpPr txBox="1">
            <a:spLocks/>
          </p:cNvSpPr>
          <p:nvPr/>
        </p:nvSpPr>
        <p:spPr>
          <a:xfrm>
            <a:off x="4223792" y="274638"/>
            <a:ext cx="6444208"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2400" dirty="0">
                <a:solidFill>
                  <a:srgbClr val="002060"/>
                </a:solidFill>
                <a:latin typeface="Arial" panose="020B0604020202020204" pitchFamily="34" charset="0"/>
                <a:cs typeface="Arial" panose="020B0604020202020204" pitchFamily="34" charset="0"/>
              </a:rPr>
              <a:t>Exclusão do ICMS da base de cálculo do PIS/COFINS – Restituição ao Consumidor?</a:t>
            </a:r>
            <a:br>
              <a:rPr lang="pt-BR" sz="2400" dirty="0">
                <a:solidFill>
                  <a:srgbClr val="002060"/>
                </a:solidFill>
                <a:latin typeface="Arial" panose="020B0604020202020204" pitchFamily="34" charset="0"/>
                <a:cs typeface="Arial" panose="020B0604020202020204" pitchFamily="34" charset="0"/>
              </a:rPr>
            </a:br>
            <a:endParaRPr lang="pt-BR"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924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176580"/>
          </a:xfrm>
        </p:spPr>
        <p:txBody>
          <a:bodyPr>
            <a:noAutofit/>
          </a:bodyPr>
          <a:lstStyle/>
          <a:p>
            <a:pPr algn="just">
              <a:spcAft>
                <a:spcPts val="850"/>
              </a:spcAft>
              <a:buSzPct val="100000"/>
            </a:pPr>
            <a:r>
              <a:rPr lang="pt-BR" sz="2200" dirty="0"/>
              <a:t>A MP nº 579/2012, convertida na Lei nº 12.783/2013, ensejou o registro contábil da remuneração e atualização da indenização como receita operacional contra o ativo financeiro. </a:t>
            </a:r>
          </a:p>
          <a:p>
            <a:pPr algn="just">
              <a:spcAft>
                <a:spcPts val="850"/>
              </a:spcAft>
              <a:buSzPct val="100000"/>
            </a:pPr>
            <a:r>
              <a:rPr lang="pt-BR" sz="2200" dirty="0"/>
              <a:t>A RFB/</a:t>
            </a:r>
            <a:r>
              <a:rPr lang="pt-BR" sz="2200" dirty="0" err="1"/>
              <a:t>Cosit</a:t>
            </a:r>
            <a:r>
              <a:rPr lang="pt-BR" sz="2200" dirty="0"/>
              <a:t>, se manifestou através das Notas Cosit-E nº 243 e nº 350, ambas de 2016, no sentido de que a tributação poderia ser diferida com base no § 3º, do art. 10 do Decreto-Lei nº 1.598/1977: </a:t>
            </a:r>
          </a:p>
          <a:p>
            <a:pPr marL="400050" lvl="1" indent="0" algn="just">
              <a:spcAft>
                <a:spcPts val="850"/>
              </a:spcAft>
              <a:buSzPct val="100000"/>
              <a:buNone/>
            </a:pPr>
            <a:r>
              <a:rPr lang="pt-BR" sz="2200" i="1" dirty="0"/>
              <a:t>“§ 3º - No caso de empreitada ou fornecimento contratado, nas condições deste artigo, ou do § 2º, com pessoa jurídica de direito público, ou empresa sob seu controle, empresa pública, sociedade de economia mista ou sua subsidiária, o contribuinte </a:t>
            </a:r>
            <a:r>
              <a:rPr lang="pt-BR" sz="2200" b="1" i="1" u="sng" dirty="0"/>
              <a:t>poderá diferir a tributação do lucro até sua realização</a:t>
            </a:r>
            <a:r>
              <a:rPr lang="pt-BR" sz="2200" i="1" dirty="0"/>
              <a:t>, (...):”</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Atualização do Ativo Financeiro nas transmissoras e distribuidoras</a:t>
            </a:r>
          </a:p>
        </p:txBody>
      </p:sp>
    </p:spTree>
    <p:extLst>
      <p:ext uri="{BB962C8B-B14F-4D97-AF65-F5344CB8AC3E}">
        <p14:creationId xmlns:p14="http://schemas.microsoft.com/office/powerpoint/2010/main" val="108666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2664370"/>
          </a:xfrm>
        </p:spPr>
        <p:txBody>
          <a:bodyPr>
            <a:normAutofit fontScale="85000" lnSpcReduction="20000"/>
          </a:bodyPr>
          <a:lstStyle/>
          <a:p>
            <a:pPr algn="just">
              <a:spcAft>
                <a:spcPts val="850"/>
              </a:spcAft>
              <a:buSzPct val="100000"/>
            </a:pPr>
            <a:r>
              <a:rPr lang="pt-BR" sz="2800" dirty="0"/>
              <a:t>A </a:t>
            </a:r>
            <a:r>
              <a:rPr lang="pt-BR" sz="2800" u="sng" dirty="0"/>
              <a:t>Base Blindada </a:t>
            </a:r>
            <a:r>
              <a:rPr lang="pt-BR" sz="2800" dirty="0"/>
              <a:t>das Distribuidoras é atualizado por Índice. Sua tributação é diferida como AVP ou com base no § 3º do art. 10 do DL nº 1.598/1977.</a:t>
            </a:r>
          </a:p>
          <a:p>
            <a:pPr algn="just">
              <a:spcAft>
                <a:spcPts val="850"/>
              </a:spcAft>
              <a:buSzPct val="100000"/>
            </a:pPr>
            <a:r>
              <a:rPr lang="pt-BR" sz="2800" dirty="0"/>
              <a:t>A </a:t>
            </a:r>
            <a:r>
              <a:rPr lang="pt-BR" sz="2800" u="sng" dirty="0"/>
              <a:t>Base Incremental</a:t>
            </a:r>
            <a:r>
              <a:rPr lang="pt-BR" sz="2800" dirty="0"/>
              <a:t> é ajustada pelo VNR. Sua tributação é diferida como um AVJ.</a:t>
            </a:r>
          </a:p>
          <a:p>
            <a:pPr algn="just">
              <a:spcAft>
                <a:spcPts val="850"/>
              </a:spcAft>
              <a:buSzPct val="100000"/>
            </a:pPr>
            <a:r>
              <a:rPr lang="pt-BR" sz="2800" dirty="0"/>
              <a:t>As glosas da Base Incremental devem ser ajustadas na receita de construção.</a:t>
            </a:r>
          </a:p>
          <a:p>
            <a:pPr algn="just">
              <a:spcAft>
                <a:spcPts val="850"/>
              </a:spcAft>
              <a:buSzPct val="100000"/>
            </a:pPr>
            <a:endParaRPr lang="pt-BR" sz="2800" dirty="0"/>
          </a:p>
          <a:p>
            <a:pPr algn="just">
              <a:spcAft>
                <a:spcPts val="850"/>
              </a:spcAft>
              <a:buSzPct val="100000"/>
            </a:pPr>
            <a:endParaRPr lang="pt-BR" sz="2800" dirty="0"/>
          </a:p>
          <a:p>
            <a:pPr algn="just">
              <a:spcAft>
                <a:spcPts val="850"/>
              </a:spcAft>
              <a:buSzPct val="100000"/>
            </a:pPr>
            <a:endParaRPr lang="pt-BR" sz="2800" dirty="0"/>
          </a:p>
          <a:p>
            <a:pPr algn="just">
              <a:spcAft>
                <a:spcPts val="850"/>
              </a:spcAft>
              <a:buSzPct val="100000"/>
            </a:pPr>
            <a:endParaRPr lang="pt-BR" sz="2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Atualização do Ativo Financeiro nas transmissoras e distribuidoras</a:t>
            </a:r>
          </a:p>
        </p:txBody>
      </p:sp>
    </p:spTree>
    <p:extLst>
      <p:ext uri="{BB962C8B-B14F-4D97-AF65-F5344CB8AC3E}">
        <p14:creationId xmlns:p14="http://schemas.microsoft.com/office/powerpoint/2010/main" val="116760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032560"/>
          </a:xfrm>
        </p:spPr>
        <p:txBody>
          <a:bodyPr>
            <a:normAutofit/>
          </a:bodyPr>
          <a:lstStyle/>
          <a:p>
            <a:pPr algn="just"/>
            <a:r>
              <a:rPr lang="pt-BR" sz="2800" b="1" dirty="0"/>
              <a:t>Posicionamento Ganim:</a:t>
            </a:r>
          </a:p>
          <a:p>
            <a:pPr lvl="1" algn="just">
              <a:spcAft>
                <a:spcPts val="850"/>
              </a:spcAft>
              <a:buSzPct val="100000"/>
            </a:pPr>
            <a:r>
              <a:rPr lang="pt-BR" sz="2400" dirty="0"/>
              <a:t>A atualização do ativo financeiro, seja ela calculada com base em índices, ou com base no Valor Novo de Reposição – VNR, suportado por laudo de avaliação, será diferida para o momento de sua realização, por tratar-se de AVP/AVJ, nos termos dos art. 41, art. 90 ao art. 92  e art. 97 e art. 98, todos da IN RFB nº 1.700/2017, ou receita a ser tributada pelo art. 10 do DL. 1.598/1977.</a:t>
            </a:r>
          </a:p>
          <a:p>
            <a:pPr marL="0" indent="0" algn="just">
              <a:spcAft>
                <a:spcPts val="850"/>
              </a:spcAft>
              <a:buSzPct val="100000"/>
              <a:buNone/>
            </a:pPr>
            <a:endParaRPr lang="pt-BR" sz="2800" dirty="0"/>
          </a:p>
          <a:p>
            <a:pPr algn="just">
              <a:spcAft>
                <a:spcPts val="850"/>
              </a:spcAft>
              <a:buSzPct val="100000"/>
            </a:pPr>
            <a:endParaRPr lang="pt-BR" sz="2800" dirty="0"/>
          </a:p>
          <a:p>
            <a:pPr algn="just">
              <a:spcAft>
                <a:spcPts val="850"/>
              </a:spcAft>
              <a:buSzPct val="100000"/>
            </a:pPr>
            <a:endParaRPr lang="pt-BR" sz="2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Atualização do Ativo Financeiro nas transmissoras e distribuidoras</a:t>
            </a:r>
          </a:p>
        </p:txBody>
      </p:sp>
    </p:spTree>
    <p:extLst>
      <p:ext uri="{BB962C8B-B14F-4D97-AF65-F5344CB8AC3E}">
        <p14:creationId xmlns:p14="http://schemas.microsoft.com/office/powerpoint/2010/main" val="400601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176580"/>
          </a:xfrm>
        </p:spPr>
        <p:txBody>
          <a:bodyPr>
            <a:noAutofit/>
          </a:bodyPr>
          <a:lstStyle/>
          <a:p>
            <a:pPr algn="just">
              <a:spcAft>
                <a:spcPts val="850"/>
              </a:spcAft>
              <a:buSzPct val="100000"/>
            </a:pPr>
            <a:r>
              <a:rPr lang="pt-BR" sz="2000" dirty="0"/>
              <a:t>O inciso VI, do art. 3º da Lei nº 10.637/2002 e 10.833/2003 permite o crédito sobre máquinas, equipamentos e outros bens incorporados ao ativo imobilizado. </a:t>
            </a:r>
          </a:p>
          <a:p>
            <a:pPr algn="just">
              <a:spcAft>
                <a:spcPts val="850"/>
              </a:spcAft>
              <a:buSzPct val="100000"/>
            </a:pPr>
            <a:r>
              <a:rPr lang="pt-BR" sz="2000" dirty="0"/>
              <a:t>Porém os §§ 21 e 29 dos dispositivos acima, incluídos pela lei 12.973/2014,  prevê:</a:t>
            </a:r>
          </a:p>
          <a:p>
            <a:pPr marL="400050" lvl="1" indent="0" algn="just">
              <a:spcAft>
                <a:spcPts val="850"/>
              </a:spcAft>
              <a:buSzPct val="100000"/>
              <a:buNone/>
            </a:pPr>
            <a:r>
              <a:rPr lang="pt-BR" sz="2000" i="1" dirty="0"/>
              <a:t>Na execução de contratos de concessão de serviços públicos, os créditos gerados pelos serviços de construção, recuperação, reforma, ampliação ou melhoramento de infraestrutura, quando a receita correspondente tiver contrapartida em ativo intangível, representativo de direito de exploração, ou em ativo financeiro, </a:t>
            </a:r>
            <a:r>
              <a:rPr lang="pt-BR" sz="2000" b="1" i="1" dirty="0"/>
              <a:t>somente poderão ser aproveitados, no caso do ativo intangível, à medida que este for amortizado </a:t>
            </a:r>
            <a:r>
              <a:rPr lang="pt-BR" sz="2000" i="1" dirty="0"/>
              <a:t>e, no caso do ativo financeiro, </a:t>
            </a:r>
            <a:r>
              <a:rPr lang="pt-BR" sz="2000" b="1" i="1" dirty="0"/>
              <a:t>na proporção de seu recebimento</a:t>
            </a:r>
            <a:r>
              <a:rPr lang="pt-BR" sz="2000" i="1" dirty="0"/>
              <a:t>, excetuado, para ambos os casos, o crédito previsto no inciso VI do caput.”</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Crédito de PIS/COFINS  sobre</a:t>
            </a:r>
            <a:br>
              <a:rPr lang="pt-BR" sz="2400" b="1" dirty="0">
                <a:solidFill>
                  <a:srgbClr val="002060"/>
                </a:solidFill>
                <a:latin typeface="Arial" panose="020B0604020202020204" pitchFamily="34" charset="0"/>
                <a:cs typeface="Arial" panose="020B0604020202020204" pitchFamily="34" charset="0"/>
              </a:rPr>
            </a:br>
            <a:r>
              <a:rPr lang="pt-BR" sz="2400" b="1" dirty="0">
                <a:solidFill>
                  <a:srgbClr val="002060"/>
                </a:solidFill>
                <a:latin typeface="Arial" panose="020B0604020202020204" pitchFamily="34" charset="0"/>
                <a:cs typeface="Arial" panose="020B0604020202020204" pitchFamily="34" charset="0"/>
              </a:rPr>
              <a:t>    o ativo intangível – Lei nº 12.973/2014</a:t>
            </a:r>
          </a:p>
        </p:txBody>
      </p:sp>
    </p:spTree>
    <p:extLst>
      <p:ext uri="{BB962C8B-B14F-4D97-AF65-F5344CB8AC3E}">
        <p14:creationId xmlns:p14="http://schemas.microsoft.com/office/powerpoint/2010/main" val="212257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3888540"/>
          </a:xfrm>
        </p:spPr>
        <p:txBody>
          <a:bodyPr>
            <a:normAutofit/>
          </a:bodyPr>
          <a:lstStyle/>
          <a:p>
            <a:pPr algn="just">
              <a:spcAft>
                <a:spcPts val="850"/>
              </a:spcAft>
              <a:buSzPct val="100000"/>
            </a:pPr>
            <a:r>
              <a:rPr lang="pt-BR" sz="2400" dirty="0"/>
              <a:t>Desde 01/01/2015, o único crédito da distribuidora seria pela amortização do intangível. Não se poderia mais tomar crédito com base:</a:t>
            </a:r>
          </a:p>
          <a:p>
            <a:pPr lvl="1" algn="just">
              <a:spcAft>
                <a:spcPts val="850"/>
              </a:spcAft>
              <a:buSzPct val="100000"/>
            </a:pPr>
            <a:r>
              <a:rPr lang="pt-BR" sz="2400" dirty="0"/>
              <a:t>Na depreciação dos bens, gerado no controle patrimonial para fins regulatórios;</a:t>
            </a:r>
          </a:p>
          <a:p>
            <a:pPr lvl="1" algn="just">
              <a:spcAft>
                <a:spcPts val="850"/>
              </a:spcAft>
              <a:buSzPct val="100000"/>
            </a:pPr>
            <a:r>
              <a:rPr lang="pt-BR" sz="2400" dirty="0"/>
              <a:t>No inciso XII, do art. 4º da Lei 11.774/2008 (imediato);</a:t>
            </a:r>
          </a:p>
          <a:p>
            <a:pPr lvl="1" algn="just">
              <a:spcAft>
                <a:spcPts val="850"/>
              </a:spcAft>
              <a:buSzPct val="100000"/>
            </a:pPr>
            <a:r>
              <a:rPr lang="pt-BR" sz="2400" dirty="0"/>
              <a:t>Art. 6º da Lei nº 11.488/2007  (1/24 avos).</a:t>
            </a:r>
          </a:p>
          <a:p>
            <a:pPr algn="just">
              <a:spcAft>
                <a:spcPts val="850"/>
              </a:spcAft>
              <a:buSzPct val="100000"/>
            </a:pPr>
            <a:endParaRPr lang="pt-BR" sz="2400" dirty="0"/>
          </a:p>
          <a:p>
            <a:pPr algn="just">
              <a:spcAft>
                <a:spcPts val="850"/>
              </a:spcAft>
              <a:buSzPct val="100000"/>
            </a:pPr>
            <a:endParaRPr lang="pt-BR" sz="2400" dirty="0"/>
          </a:p>
          <a:p>
            <a:pPr algn="just">
              <a:spcAft>
                <a:spcPts val="850"/>
              </a:spcAft>
              <a:buSzPct val="100000"/>
            </a:pPr>
            <a:endParaRPr lang="pt-BR" sz="2400" dirty="0"/>
          </a:p>
          <a:p>
            <a:pPr algn="just">
              <a:spcAft>
                <a:spcPts val="850"/>
              </a:spcAft>
              <a:buSzPct val="100000"/>
            </a:pPr>
            <a:endParaRPr lang="pt-BR" sz="2400" dirty="0"/>
          </a:p>
        </p:txBody>
      </p:sp>
      <p:sp>
        <p:nvSpPr>
          <p:cNvPr id="6"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Crédito de PIS/COFINS  sobre</a:t>
            </a:r>
            <a:br>
              <a:rPr lang="pt-BR" sz="2400" b="1" dirty="0">
                <a:solidFill>
                  <a:srgbClr val="002060"/>
                </a:solidFill>
                <a:latin typeface="Arial" panose="020B0604020202020204" pitchFamily="34" charset="0"/>
                <a:cs typeface="Arial" panose="020B0604020202020204" pitchFamily="34" charset="0"/>
              </a:rPr>
            </a:br>
            <a:r>
              <a:rPr lang="pt-BR" sz="2400" b="1" dirty="0">
                <a:solidFill>
                  <a:srgbClr val="002060"/>
                </a:solidFill>
                <a:latin typeface="Arial" panose="020B0604020202020204" pitchFamily="34" charset="0"/>
                <a:cs typeface="Arial" panose="020B0604020202020204" pitchFamily="34" charset="0"/>
              </a:rPr>
              <a:t>    o ativo intangível – Lei nº 12.973/2014</a:t>
            </a:r>
          </a:p>
        </p:txBody>
      </p:sp>
    </p:spTree>
    <p:extLst>
      <p:ext uri="{BB962C8B-B14F-4D97-AF65-F5344CB8AC3E}">
        <p14:creationId xmlns:p14="http://schemas.microsoft.com/office/powerpoint/2010/main" val="261234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392610"/>
          </a:xfrm>
        </p:spPr>
        <p:txBody>
          <a:bodyPr>
            <a:normAutofit fontScale="92500" lnSpcReduction="10000"/>
          </a:bodyPr>
          <a:lstStyle/>
          <a:p>
            <a:pPr algn="just"/>
            <a:r>
              <a:rPr lang="pt-BR" sz="2800" b="1" dirty="0"/>
              <a:t>Comentário de Ganim:</a:t>
            </a:r>
          </a:p>
          <a:p>
            <a:pPr lvl="1" algn="just">
              <a:spcAft>
                <a:spcPts val="850"/>
              </a:spcAft>
              <a:buSzPct val="100000"/>
            </a:pPr>
            <a:r>
              <a:rPr lang="pt-BR" sz="2400" dirty="0"/>
              <a:t>Há uma necessidade de esclarecimento da Receita Federal, no sentido de responder se:</a:t>
            </a:r>
          </a:p>
          <a:p>
            <a:pPr marL="857250" lvl="2" indent="0" algn="just">
              <a:spcAft>
                <a:spcPts val="850"/>
              </a:spcAft>
              <a:buSzPct val="100000"/>
              <a:buNone/>
            </a:pPr>
            <a:r>
              <a:rPr lang="pt-BR" dirty="0"/>
              <a:t>A exceção prevista nos parágrafos 21 e 29 das Leis 10.637/2002 e 10.833/2002, respectivamente, é no sentido de permitir que as pessoas jurídicas detentoras de contratos de concessão de serviço público, para prestação dos serviços de construção, recuperação, (...) de infraestrutura, cuja receita correspondente tem contrapartida em ativo intangível e/ou financeiro, possam tomar os créditos  na aquisição de máquinas e equipamentos, mesmo que esses bens sejam contabilizados como ativo intangível e não no ativo imobilizado</a:t>
            </a:r>
            <a:r>
              <a:rPr lang="pt-BR" sz="2000" dirty="0"/>
              <a:t>.</a:t>
            </a:r>
          </a:p>
          <a:p>
            <a:pPr marL="0" indent="0" algn="just">
              <a:spcAft>
                <a:spcPts val="850"/>
              </a:spcAft>
              <a:buSzPct val="100000"/>
              <a:buNone/>
            </a:pPr>
            <a:endParaRPr lang="pt-BR" sz="2800" dirty="0"/>
          </a:p>
          <a:p>
            <a:pPr algn="just">
              <a:spcAft>
                <a:spcPts val="850"/>
              </a:spcAft>
              <a:buSzPct val="100000"/>
            </a:pPr>
            <a:endParaRPr lang="pt-BR" sz="2800" dirty="0"/>
          </a:p>
          <a:p>
            <a:pPr algn="just">
              <a:spcAft>
                <a:spcPts val="850"/>
              </a:spcAft>
              <a:buSzPct val="100000"/>
            </a:pPr>
            <a:endParaRPr lang="pt-BR" sz="2800" dirty="0"/>
          </a:p>
        </p:txBody>
      </p:sp>
      <p:sp>
        <p:nvSpPr>
          <p:cNvPr id="6"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Crédito de PIS/COFINS  sobre</a:t>
            </a:r>
            <a:br>
              <a:rPr lang="pt-BR" sz="2400" b="1" dirty="0">
                <a:solidFill>
                  <a:srgbClr val="002060"/>
                </a:solidFill>
                <a:latin typeface="Arial" panose="020B0604020202020204" pitchFamily="34" charset="0"/>
                <a:cs typeface="Arial" panose="020B0604020202020204" pitchFamily="34" charset="0"/>
              </a:rPr>
            </a:br>
            <a:r>
              <a:rPr lang="pt-BR" sz="2400" b="1" dirty="0">
                <a:solidFill>
                  <a:srgbClr val="002060"/>
                </a:solidFill>
                <a:latin typeface="Arial" panose="020B0604020202020204" pitchFamily="34" charset="0"/>
                <a:cs typeface="Arial" panose="020B0604020202020204" pitchFamily="34" charset="0"/>
              </a:rPr>
              <a:t>    o ativo intangível – Lei nº 12.973/2014</a:t>
            </a:r>
          </a:p>
        </p:txBody>
      </p:sp>
    </p:spTree>
    <p:extLst>
      <p:ext uri="{BB962C8B-B14F-4D97-AF65-F5344CB8AC3E}">
        <p14:creationId xmlns:p14="http://schemas.microsoft.com/office/powerpoint/2010/main" val="162395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36ED00B-D6C0-4C5A-9687-A235BC4F7C45}"/>
              </a:ext>
            </a:extLst>
          </p:cNvPr>
          <p:cNvSpPr/>
          <p:nvPr/>
        </p:nvSpPr>
        <p:spPr>
          <a:xfrm>
            <a:off x="2423490" y="2792542"/>
            <a:ext cx="7776966" cy="954107"/>
          </a:xfrm>
          <a:prstGeom prst="rect">
            <a:avLst/>
          </a:prstGeom>
        </p:spPr>
        <p:txBody>
          <a:bodyPr wrap="square">
            <a:spAutoFit/>
          </a:bodyPr>
          <a:lstStyle/>
          <a:p>
            <a:pPr algn="ctr">
              <a:defRPr/>
            </a:pPr>
            <a:r>
              <a:rPr lang="pt-BR" sz="2800" dirty="0">
                <a:solidFill>
                  <a:schemeClr val="tx2"/>
                </a:solidFill>
                <a:latin typeface="Arial" panose="020B0604020202020204" pitchFamily="34" charset="0"/>
                <a:cs typeface="Arial" panose="020B0604020202020204" pitchFamily="34" charset="0"/>
              </a:rPr>
              <a:t>TEMAS RELEVANTES DISCUTIDO NO COMITÊ TRIBUTÁRIO</a:t>
            </a:r>
          </a:p>
        </p:txBody>
      </p:sp>
    </p:spTree>
    <p:extLst>
      <p:ext uri="{BB962C8B-B14F-4D97-AF65-F5344CB8AC3E}">
        <p14:creationId xmlns:p14="http://schemas.microsoft.com/office/powerpoint/2010/main" val="3155512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O § 13, do art. 3º da Lei nº 10.637/2002 e 10.833/2003, Incluído pela Lei nº 10.865/2004,  determina o estorno  do crédito dos bens que tenham sido furtados ou roubados, inutilizados ou deteriorados, destruídos em sinistro ou, ainda, empregados em outros produtos que tenham tido a mesma destinação.</a:t>
            </a:r>
          </a:p>
          <a:p>
            <a:pPr algn="just">
              <a:spcBef>
                <a:spcPts val="600"/>
              </a:spcBef>
              <a:spcAft>
                <a:spcPts val="600"/>
              </a:spcAft>
              <a:buSzPct val="100000"/>
            </a:pPr>
            <a:r>
              <a:rPr lang="pt-BR" sz="2200" dirty="0"/>
              <a:t>A Solução de Consulta Interna nº3 – COSIT entendeu que as distribuidoras de energia elétrica devem estornar dos créditos a parcela relativa às perdas de energia elétrica que excederem as perdas técnicas (perdas não técnicas), independentemente do motivo que tenha causado essas perdas.</a:t>
            </a:r>
          </a:p>
          <a:p>
            <a:pPr lvl="1" algn="just">
              <a:spcAft>
                <a:spcPts val="850"/>
              </a:spcAft>
              <a:buSzPct val="100000"/>
            </a:pPr>
            <a:endParaRPr lang="pt-BR" sz="1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Estorno do Crédito de PIS/COFINS relativo às Perdas Não Técnicas – Autuação RFB</a:t>
            </a:r>
          </a:p>
        </p:txBody>
      </p:sp>
    </p:spTree>
    <p:extLst>
      <p:ext uri="{BB962C8B-B14F-4D97-AF65-F5344CB8AC3E}">
        <p14:creationId xmlns:p14="http://schemas.microsoft.com/office/powerpoint/2010/main" val="410543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392610"/>
          </a:xfrm>
        </p:spPr>
        <p:txBody>
          <a:bodyPr>
            <a:normAutofit fontScale="92500" lnSpcReduction="10000"/>
          </a:bodyPr>
          <a:lstStyle/>
          <a:p>
            <a:pPr algn="just"/>
            <a:r>
              <a:rPr lang="pt-BR" sz="2800" b="1" dirty="0"/>
              <a:t>Comentários de Ganim:</a:t>
            </a:r>
          </a:p>
          <a:p>
            <a:pPr lvl="1" algn="just">
              <a:spcAft>
                <a:spcPts val="850"/>
              </a:spcAft>
              <a:buSzPct val="100000"/>
            </a:pPr>
            <a:r>
              <a:rPr lang="pt-BR" sz="2400" dirty="0"/>
              <a:t>O estorno dos créditos do PIS só deve ser realizado sobre a parcela das perdas não-técnicas que estiverem acima dos limites regulatórios.</a:t>
            </a:r>
          </a:p>
          <a:p>
            <a:pPr lvl="1" algn="just">
              <a:spcAft>
                <a:spcPts val="850"/>
              </a:spcAft>
              <a:buSzPct val="100000"/>
            </a:pPr>
            <a:r>
              <a:rPr lang="pt-BR" sz="2400" dirty="0"/>
              <a:t>Quando as perdas, sejam elas técnicas ou não-técnicas (comerciais), estão inferiores ou iguais aos limites regulatórios fixados pela ANEEL, pode-se afirmar que não existiu perda financeira, mas tão-somente perda física. </a:t>
            </a:r>
          </a:p>
          <a:p>
            <a:pPr lvl="1" algn="just">
              <a:spcAft>
                <a:spcPts val="850"/>
              </a:spcAft>
              <a:buSzPct val="100000"/>
            </a:pPr>
            <a:r>
              <a:rPr lang="pt-BR" sz="2400" dirty="0"/>
              <a:t>Deve-se verificar se o custo total da energia adquirida foi repassado ou não na tarifa: se foi, não importa a perda física, se não foi repassado, o crédito a estornar é somente sobre a parcela não repassada na tarifa.</a:t>
            </a:r>
            <a:endParaRPr lang="pt-BR" dirty="0"/>
          </a:p>
          <a:p>
            <a:pPr algn="just">
              <a:spcAft>
                <a:spcPts val="850"/>
              </a:spcAft>
              <a:buSzPct val="100000"/>
            </a:pPr>
            <a:endParaRPr lang="pt-BR" sz="2800" dirty="0"/>
          </a:p>
          <a:p>
            <a:pPr algn="just">
              <a:spcAft>
                <a:spcPts val="850"/>
              </a:spcAft>
              <a:buSzPct val="100000"/>
            </a:pPr>
            <a:endParaRPr lang="pt-BR" sz="2800" dirty="0"/>
          </a:p>
        </p:txBody>
      </p:sp>
      <p:sp>
        <p:nvSpPr>
          <p:cNvPr id="6"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Estorno do Crédito de PIS/COFINS relativo às Perdas Não Técnicas – Autuação RFB</a:t>
            </a:r>
          </a:p>
        </p:txBody>
      </p:sp>
    </p:spTree>
    <p:extLst>
      <p:ext uri="{BB962C8B-B14F-4D97-AF65-F5344CB8AC3E}">
        <p14:creationId xmlns:p14="http://schemas.microsoft.com/office/powerpoint/2010/main" val="91818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19420" y="1628750"/>
            <a:ext cx="8280920" cy="4392610"/>
          </a:xfrm>
        </p:spPr>
        <p:txBody>
          <a:bodyPr>
            <a:normAutofit/>
          </a:bodyPr>
          <a:lstStyle/>
          <a:p>
            <a:pPr algn="just"/>
            <a:r>
              <a:rPr lang="pt-BR" sz="2800" b="1" dirty="0"/>
              <a:t>Comentários de Ganim:</a:t>
            </a:r>
          </a:p>
          <a:p>
            <a:pPr lvl="1" algn="just">
              <a:spcAft>
                <a:spcPts val="850"/>
              </a:spcAft>
              <a:buSzPct val="100000"/>
            </a:pPr>
            <a:r>
              <a:rPr lang="pt-BR" sz="2400" dirty="0"/>
              <a:t>Não é possível fazer um Boletim de Ocorrência. Trata-se, de “obrigação impossível”, entendida pelo Superior Tribunal de Justiça (STJ) como “aquela que se mostrar ilegal e/ou desarrazoada”.</a:t>
            </a:r>
          </a:p>
          <a:p>
            <a:pPr lvl="1" algn="just">
              <a:spcAft>
                <a:spcPts val="850"/>
              </a:spcAft>
              <a:buSzPct val="100000"/>
            </a:pPr>
            <a:r>
              <a:rPr lang="pt-BR" sz="2400" dirty="0"/>
              <a:t>Existe o registro das informações de perdas junto a ANEEL, disponível no processo de revisão tarifária, o que a princípio deveria suprir a exigência do Boletim de Ocorrência. </a:t>
            </a:r>
          </a:p>
        </p:txBody>
      </p:sp>
      <p:sp>
        <p:nvSpPr>
          <p:cNvPr id="6"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Outro assunto – Dedutibilidade das Perdas não Técnicas</a:t>
            </a:r>
          </a:p>
        </p:txBody>
      </p:sp>
    </p:spTree>
    <p:extLst>
      <p:ext uri="{BB962C8B-B14F-4D97-AF65-F5344CB8AC3E}">
        <p14:creationId xmlns:p14="http://schemas.microsoft.com/office/powerpoint/2010/main" val="178040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2351584" y="234885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IMPACTOS CONTÁBEIS E FISCAIS DOS IFRS 9, 15 e 16</a:t>
            </a:r>
          </a:p>
        </p:txBody>
      </p:sp>
      <p:sp>
        <p:nvSpPr>
          <p:cNvPr id="8" name="Retângulo 7"/>
          <p:cNvSpPr/>
          <p:nvPr/>
        </p:nvSpPr>
        <p:spPr>
          <a:xfrm>
            <a:off x="2423490" y="3861060"/>
            <a:ext cx="7416824" cy="892552"/>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Pedro Anders</a:t>
            </a:r>
          </a:p>
          <a:p>
            <a:pPr algn="ctr"/>
            <a:r>
              <a:rPr lang="pt-BR" sz="2400" dirty="0">
                <a:solidFill>
                  <a:schemeClr val="tx2"/>
                </a:solidFill>
                <a:latin typeface="Arial" panose="020B0604020202020204" pitchFamily="34" charset="0"/>
                <a:cs typeface="Arial" panose="020B0604020202020204" pitchFamily="34" charset="0"/>
              </a:rPr>
              <a:t>SÓCIO DE TRIBUTOS NA KPMG</a:t>
            </a:r>
          </a:p>
        </p:txBody>
      </p:sp>
    </p:spTree>
    <p:extLst>
      <p:ext uri="{BB962C8B-B14F-4D97-AF65-F5344CB8AC3E}">
        <p14:creationId xmlns:p14="http://schemas.microsoft.com/office/powerpoint/2010/main" val="3671635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A falta de orientação para a aplicação do CPC 32 / IAS 12 em relação a tratamentos fiscais incertos resultou em diversidade na prática.</a:t>
            </a:r>
          </a:p>
          <a:p>
            <a:pPr algn="just">
              <a:spcBef>
                <a:spcPts val="600"/>
              </a:spcBef>
              <a:spcAft>
                <a:spcPts val="600"/>
              </a:spcAft>
              <a:buSzPct val="100000"/>
            </a:pPr>
            <a:r>
              <a:rPr lang="pt-BR" sz="2200" dirty="0"/>
              <a:t>Uma incerteza de tratamento fiscal pode impactar impostos correntes e diferidos nas demonstrações financeiras.</a:t>
            </a:r>
          </a:p>
          <a:p>
            <a:pPr algn="just">
              <a:spcBef>
                <a:spcPts val="600"/>
              </a:spcBef>
              <a:spcAft>
                <a:spcPts val="600"/>
              </a:spcAft>
              <a:buSzPct val="100000"/>
            </a:pPr>
            <a:r>
              <a:rPr lang="pt-BR" sz="2200" dirty="0"/>
              <a:t>Se for provável que a autoridade fiscal irá aceitar o tratamento fiscal não há nenhum ajuste a ser feito nos registros fiscais. Do contrário é necessário o ajuste na mensuração do imposto incorrido ou diferido</a:t>
            </a:r>
          </a:p>
          <a:p>
            <a:pPr algn="just">
              <a:spcBef>
                <a:spcPts val="600"/>
              </a:spcBef>
              <a:spcAft>
                <a:spcPts val="600"/>
              </a:spcAft>
              <a:buSzPct val="100000"/>
            </a:pPr>
            <a:r>
              <a:rPr lang="pt-BR" sz="2200" dirty="0"/>
              <a:t>Vigência a partir de 01/01/2019.</a:t>
            </a:r>
          </a:p>
          <a:p>
            <a:pPr lvl="1" algn="just">
              <a:spcAft>
                <a:spcPts val="850"/>
              </a:spcAft>
              <a:buSzPct val="100000"/>
            </a:pPr>
            <a:endParaRPr lang="pt-BR" sz="1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IFRIC 23 –Incerteza sobre tratamento de tributos sobre o lucro</a:t>
            </a:r>
          </a:p>
        </p:txBody>
      </p:sp>
    </p:spTree>
    <p:extLst>
      <p:ext uri="{BB962C8B-B14F-4D97-AF65-F5344CB8AC3E}">
        <p14:creationId xmlns:p14="http://schemas.microsoft.com/office/powerpoint/2010/main" val="7462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000" dirty="0"/>
              <a:t>A RFB promulgou a IN n.º 1.771/2017, que dispõe sobre os atos para neutralizar eventuais efeitos tributários em decorrência da adoção do CPC 47/IFRS 15.</a:t>
            </a:r>
            <a:endParaRPr lang="pt-BR" sz="1600" dirty="0"/>
          </a:p>
          <a:p>
            <a:pPr algn="just">
              <a:spcAft>
                <a:spcPts val="850"/>
              </a:spcAft>
              <a:buSzPct val="100000"/>
            </a:pPr>
            <a:r>
              <a:rPr lang="pt-BR" sz="2000" dirty="0"/>
              <a:t>O anexo contém 29 itens e os principais são:</a:t>
            </a:r>
          </a:p>
          <a:p>
            <a:pPr lvl="1" algn="just">
              <a:spcAft>
                <a:spcPts val="850"/>
              </a:spcAft>
              <a:buSzPct val="100000"/>
            </a:pPr>
            <a:r>
              <a:rPr lang="pt-BR" sz="2000" dirty="0"/>
              <a:t>Receita Bruta: reforça o comando legal relativo à receita bruta para fins tributários (critério anterior ao CPC). Eventual diferença decorrente do novo critério deverá ser registrada em conta específica de “ajuste da receita bruta”. </a:t>
            </a:r>
          </a:p>
          <a:p>
            <a:pPr lvl="1" algn="just">
              <a:spcAft>
                <a:spcPts val="850"/>
              </a:spcAft>
              <a:buSzPct val="100000"/>
            </a:pPr>
            <a:r>
              <a:rPr lang="pt-BR" sz="2000" dirty="0"/>
              <a:t>Lucro Presumido/Arbitrado e PIS/Pasep e </a:t>
            </a:r>
            <a:r>
              <a:rPr lang="pt-BR" sz="2000" dirty="0" err="1"/>
              <a:t>Cofins</a:t>
            </a:r>
            <a:r>
              <a:rPr lang="pt-BR" sz="2000" dirty="0"/>
              <a:t>: dispõe sobre os ajustes e exige controle específico que demonstrem detalhadamente, por operação, eventuais diferenças entre as receitas e despesas consideradas na apuração e no contábil. </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IFRS 15 – Receita de Contrato com Cliente</a:t>
            </a:r>
          </a:p>
        </p:txBody>
      </p:sp>
    </p:spTree>
    <p:extLst>
      <p:ext uri="{BB962C8B-B14F-4D97-AF65-F5344CB8AC3E}">
        <p14:creationId xmlns:p14="http://schemas.microsoft.com/office/powerpoint/2010/main" val="1706798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De acordo com a Lei nº 12.973/2014 e a IN n.º 1.700/2017, nos contratos de arrendamento mercantil devemos:</a:t>
            </a:r>
          </a:p>
          <a:p>
            <a:pPr lvl="1" algn="just">
              <a:spcAft>
                <a:spcPts val="850"/>
              </a:spcAft>
              <a:buSzPct val="100000"/>
            </a:pPr>
            <a:r>
              <a:rPr lang="pt-BR" sz="2200" dirty="0"/>
              <a:t>reverter os efeitos da depreciação e juros contratuais que se encontram no resultado societário da demonstração financeira do período</a:t>
            </a:r>
          </a:p>
          <a:p>
            <a:pPr lvl="1" algn="just">
              <a:spcAft>
                <a:spcPts val="850"/>
              </a:spcAft>
              <a:buSzPct val="100000"/>
            </a:pPr>
            <a:r>
              <a:rPr lang="pt-BR" sz="2200" dirty="0"/>
              <a:t>Excluir as parcelas pagas a título de contraprestação.</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IFRS 16 – Arrendamento</a:t>
            </a:r>
          </a:p>
        </p:txBody>
      </p:sp>
    </p:spTree>
    <p:extLst>
      <p:ext uri="{BB962C8B-B14F-4D97-AF65-F5344CB8AC3E}">
        <p14:creationId xmlns:p14="http://schemas.microsoft.com/office/powerpoint/2010/main" val="270986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O Ato Declaratório Executivo COSIT 1/2018, de 16/01/2018 entendeu que o CPC 48/IFRS 9 não contempla modificação ou adoção de novos métodos ou critérios contábeis ou a modificação ou sua adoção não produz efeitos na apuração dos tributos federais</a:t>
            </a:r>
          </a:p>
          <a:p>
            <a:pPr algn="just">
              <a:spcAft>
                <a:spcPts val="850"/>
              </a:spcAft>
              <a:buSzPct val="100000"/>
            </a:pPr>
            <a:r>
              <a:rPr lang="pt-BR" sz="2200" dirty="0"/>
              <a:t>Caso adotado pelas pessoas jurídicas em geral não é necessário ajustes na apuração dos tributos federais</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IFRS 9 – Instrumentos financeiros</a:t>
            </a:r>
          </a:p>
        </p:txBody>
      </p:sp>
    </p:spTree>
    <p:extLst>
      <p:ext uri="{BB962C8B-B14F-4D97-AF65-F5344CB8AC3E}">
        <p14:creationId xmlns:p14="http://schemas.microsoft.com/office/powerpoint/2010/main" val="334322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2351584" y="234885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LUCRO PRESUMIDO E PARQUES EÓLICOS EM ÁREA CONTÍGUAS</a:t>
            </a:r>
          </a:p>
        </p:txBody>
      </p:sp>
      <p:sp>
        <p:nvSpPr>
          <p:cNvPr id="8" name="Retângulo 7"/>
          <p:cNvSpPr/>
          <p:nvPr/>
        </p:nvSpPr>
        <p:spPr>
          <a:xfrm>
            <a:off x="2423490" y="3861060"/>
            <a:ext cx="7416824" cy="892552"/>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Diego </a:t>
            </a:r>
            <a:r>
              <a:rPr lang="pt-BR" sz="2800" dirty="0" err="1">
                <a:solidFill>
                  <a:schemeClr val="tx2"/>
                </a:solidFill>
                <a:latin typeface="Arial" panose="020B0604020202020204" pitchFamily="34" charset="0"/>
                <a:cs typeface="Arial" panose="020B0604020202020204" pitchFamily="34" charset="0"/>
              </a:rPr>
              <a:t>Miguita</a:t>
            </a:r>
            <a:endParaRPr lang="pt-BR" sz="2800" dirty="0">
              <a:solidFill>
                <a:schemeClr val="tx2"/>
              </a:solidFill>
              <a:latin typeface="Arial" panose="020B0604020202020204" pitchFamily="34" charset="0"/>
              <a:cs typeface="Arial" panose="020B0604020202020204" pitchFamily="34" charset="0"/>
            </a:endParaRPr>
          </a:p>
          <a:p>
            <a:pPr algn="ctr"/>
            <a:r>
              <a:rPr lang="pt-BR" sz="2400" dirty="0">
                <a:solidFill>
                  <a:schemeClr val="tx2"/>
                </a:solidFill>
                <a:latin typeface="Arial" panose="020B0604020202020204" pitchFamily="34" charset="0"/>
                <a:cs typeface="Arial" panose="020B0604020202020204" pitchFamily="34" charset="0"/>
              </a:rPr>
              <a:t>SÓCIO DO ESCRITÓRIO VBSO ADVOGADOS</a:t>
            </a:r>
          </a:p>
        </p:txBody>
      </p:sp>
    </p:spTree>
    <p:extLst>
      <p:ext uri="{BB962C8B-B14F-4D97-AF65-F5344CB8AC3E}">
        <p14:creationId xmlns:p14="http://schemas.microsoft.com/office/powerpoint/2010/main" val="472541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Não há vedação específica à opção pelo lucro presumido para pessoas jurídicas que detenham parques eólicos e comercializem energia elétrica a única restrição objeto da analise é:</a:t>
            </a:r>
          </a:p>
          <a:p>
            <a:pPr lvl="1" algn="just">
              <a:spcAft>
                <a:spcPts val="850"/>
              </a:spcAft>
              <a:buSzPct val="100000"/>
            </a:pPr>
            <a:r>
              <a:rPr lang="pt-BR" sz="2200" dirty="0"/>
              <a:t>receita bruta anual inferior a R$ 78 milhões</a:t>
            </a:r>
          </a:p>
          <a:p>
            <a:pPr algn="just">
              <a:spcAft>
                <a:spcPts val="850"/>
              </a:spcAft>
              <a:buSzPct val="100000"/>
            </a:pPr>
            <a:r>
              <a:rPr lang="pt-BR" sz="2200" dirty="0"/>
              <a:t>Não existe um dispositivo legal para aplicação da teoria do Propósito Negocial, desta forma o fisco tem utilizado conceitos e legislações que abordam o Abuso do Direito, Fraude à Lei, Simulação e Dissimulação, para desconstituir Planejamentos Tributários que não apresentam de forma clara um Propósito Negocial</a:t>
            </a:r>
          </a:p>
          <a:p>
            <a:pPr algn="just">
              <a:spcAft>
                <a:spcPts val="850"/>
              </a:spcAft>
              <a:buSzPct val="100000"/>
            </a:pPr>
            <a:r>
              <a:rPr lang="pt-BR" sz="2200" dirty="0"/>
              <a:t>A norma antielisiva prevista no CTN nunca chegou a ser regulamentada.</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Lucro presumido e parques eólicos em área contíguas</a:t>
            </a:r>
          </a:p>
        </p:txBody>
      </p:sp>
    </p:spTree>
    <p:extLst>
      <p:ext uri="{BB962C8B-B14F-4D97-AF65-F5344CB8AC3E}">
        <p14:creationId xmlns:p14="http://schemas.microsoft.com/office/powerpoint/2010/main" val="50639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2351584" y="234885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NOTA FISCAL DE ENERGIA ELÉTRICA ELETRÔNICA – NF3e</a:t>
            </a:r>
          </a:p>
        </p:txBody>
      </p:sp>
      <p:sp>
        <p:nvSpPr>
          <p:cNvPr id="8" name="Retângulo 7"/>
          <p:cNvSpPr/>
          <p:nvPr/>
        </p:nvSpPr>
        <p:spPr>
          <a:xfrm>
            <a:off x="2423490" y="3861061"/>
            <a:ext cx="7416824"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Luiz Afonso Peres Ramos</a:t>
            </a:r>
          </a:p>
          <a:p>
            <a:pPr algn="ctr"/>
            <a:r>
              <a:rPr lang="pt-BR" sz="2800" dirty="0">
                <a:solidFill>
                  <a:schemeClr val="tx2"/>
                </a:solidFill>
                <a:latin typeface="Arial" panose="020B0604020202020204" pitchFamily="34" charset="0"/>
                <a:cs typeface="Arial" panose="020B0604020202020204" pitchFamily="34" charset="0"/>
              </a:rPr>
              <a:t>LÍDER NACIONAL DO PROJETO NF3e</a:t>
            </a:r>
          </a:p>
        </p:txBody>
      </p:sp>
    </p:spTree>
    <p:extLst>
      <p:ext uri="{BB962C8B-B14F-4D97-AF65-F5344CB8AC3E}">
        <p14:creationId xmlns:p14="http://schemas.microsoft.com/office/powerpoint/2010/main" val="257443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000" dirty="0"/>
              <a:t>No mapeamento de alguns precedentes foram identificados os principais elementos abaixo:</a:t>
            </a:r>
          </a:p>
          <a:p>
            <a:pPr lvl="1" algn="just">
              <a:spcBef>
                <a:spcPts val="0"/>
              </a:spcBef>
              <a:buSzPct val="100000"/>
            </a:pPr>
            <a:r>
              <a:rPr lang="pt-BR" sz="2000" dirty="0"/>
              <a:t>funcionamento no mesmo endereço</a:t>
            </a:r>
          </a:p>
          <a:p>
            <a:pPr lvl="1" algn="just">
              <a:spcBef>
                <a:spcPts val="0"/>
              </a:spcBef>
              <a:buSzPct val="100000"/>
            </a:pPr>
            <a:r>
              <a:rPr lang="pt-BR" sz="2000" dirty="0"/>
              <a:t>exercício da mesma atividade</a:t>
            </a:r>
          </a:p>
          <a:p>
            <a:pPr lvl="1" algn="just">
              <a:spcBef>
                <a:spcPts val="0"/>
              </a:spcBef>
              <a:buSzPct val="100000"/>
            </a:pPr>
            <a:r>
              <a:rPr lang="pt-BR" sz="2000" dirty="0"/>
              <a:t>uso da mesma marca comercial / licenciamento da marca</a:t>
            </a:r>
          </a:p>
          <a:p>
            <a:pPr lvl="1" algn="just">
              <a:spcBef>
                <a:spcPts val="0"/>
              </a:spcBef>
              <a:buSzPct val="100000"/>
            </a:pPr>
            <a:r>
              <a:rPr lang="pt-BR" sz="2000" dirty="0"/>
              <a:t>mesma direção</a:t>
            </a:r>
          </a:p>
          <a:p>
            <a:pPr lvl="1" algn="just">
              <a:spcBef>
                <a:spcPts val="0"/>
              </a:spcBef>
              <a:buSzPct val="100000"/>
            </a:pPr>
            <a:r>
              <a:rPr lang="pt-BR" sz="2000" dirty="0"/>
              <a:t>sócios majoritários comuns</a:t>
            </a:r>
          </a:p>
          <a:p>
            <a:pPr lvl="1" algn="just">
              <a:spcBef>
                <a:spcPts val="0"/>
              </a:spcBef>
              <a:buSzPct val="100000"/>
            </a:pPr>
            <a:r>
              <a:rPr lang="pt-BR" sz="2000" dirty="0"/>
              <a:t>utilização de terceiros na constituição das empresas </a:t>
            </a:r>
          </a:p>
          <a:p>
            <a:pPr lvl="1" algn="just">
              <a:spcBef>
                <a:spcPts val="0"/>
              </a:spcBef>
              <a:buSzPct val="100000"/>
            </a:pPr>
            <a:r>
              <a:rPr lang="pt-BR" sz="2000" dirty="0"/>
              <a:t>divisão dos mesmos funcionários nos cargos de gerência/coordenação </a:t>
            </a:r>
          </a:p>
          <a:p>
            <a:pPr lvl="1" algn="just">
              <a:spcBef>
                <a:spcPts val="0"/>
              </a:spcBef>
              <a:buSzPct val="100000"/>
            </a:pPr>
            <a:r>
              <a:rPr lang="pt-BR" sz="2000" dirty="0"/>
              <a:t>transações internas entre empresas</a:t>
            </a:r>
          </a:p>
          <a:p>
            <a:pPr lvl="1" algn="just">
              <a:spcBef>
                <a:spcPts val="0"/>
              </a:spcBef>
              <a:buSzPct val="100000"/>
            </a:pPr>
            <a:r>
              <a:rPr lang="pt-BR" sz="2000" dirty="0"/>
              <a:t>processos trabalhistas comuns</a:t>
            </a:r>
          </a:p>
          <a:p>
            <a:pPr lvl="1" algn="just">
              <a:spcBef>
                <a:spcPts val="0"/>
              </a:spcBef>
              <a:buSzPct val="100000"/>
            </a:pPr>
            <a:r>
              <a:rPr lang="pt-BR" sz="2000" dirty="0"/>
              <a:t>mesmo contador e mesma contabilidade</a:t>
            </a:r>
          </a:p>
          <a:p>
            <a:pPr lvl="1" algn="just">
              <a:spcBef>
                <a:spcPts val="0"/>
              </a:spcBef>
              <a:buSzPct val="100000"/>
            </a:pPr>
            <a:r>
              <a:rPr lang="pt-BR" sz="2000" dirty="0"/>
              <a:t>compartilhamento de contas de consumo </a:t>
            </a:r>
          </a:p>
          <a:p>
            <a:pPr lvl="1" algn="just">
              <a:spcBef>
                <a:spcPts val="0"/>
              </a:spcBef>
              <a:buSzPct val="100000"/>
            </a:pPr>
            <a:r>
              <a:rPr lang="pt-BR" sz="2000" dirty="0"/>
              <a:t>compartilhamento de informações contábeis e financeiras </a:t>
            </a:r>
          </a:p>
          <a:p>
            <a:pPr lvl="1" algn="just">
              <a:spcBef>
                <a:spcPts val="0"/>
              </a:spcBef>
              <a:buSzPct val="100000"/>
            </a:pPr>
            <a:endParaRPr lang="pt-BR" sz="2000" dirty="0"/>
          </a:p>
          <a:p>
            <a:pPr lvl="1" algn="just">
              <a:spcBef>
                <a:spcPts val="0"/>
              </a:spcBef>
              <a:buSzPct val="100000"/>
            </a:pPr>
            <a:endParaRPr lang="pt-BR" sz="20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Lucro presumido e parques eólicos em área contíguas</a:t>
            </a:r>
          </a:p>
        </p:txBody>
      </p:sp>
    </p:spTree>
    <p:extLst>
      <p:ext uri="{BB962C8B-B14F-4D97-AF65-F5344CB8AC3E}">
        <p14:creationId xmlns:p14="http://schemas.microsoft.com/office/powerpoint/2010/main" val="408249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2" dur="500"/>
                                        <p:tgtEl>
                                          <p:spTgt spid="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9" dur="5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 calcmode="lin" valueType="num">
                                      <p:cBhvr>
                                        <p:cTn id="84"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 calcmode="lin" valueType="num">
                                      <p:cBhvr>
                                        <p:cTn id="91"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92"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9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Para caracterizar a necessidade de se constituir empresas distintas é necessário conseguir elementos que comprovem uma motivação extra tributária para a adoção desta estrutura, como:</a:t>
            </a:r>
          </a:p>
          <a:p>
            <a:pPr lvl="1" algn="just">
              <a:spcBef>
                <a:spcPts val="0"/>
              </a:spcBef>
              <a:buSzPct val="100000"/>
            </a:pPr>
            <a:r>
              <a:rPr lang="pt-BR" sz="2200" dirty="0"/>
              <a:t>Sócios diferentes;</a:t>
            </a:r>
          </a:p>
          <a:p>
            <a:pPr lvl="1" algn="just">
              <a:spcBef>
                <a:spcPts val="0"/>
              </a:spcBef>
              <a:buSzPct val="100000"/>
            </a:pPr>
            <a:r>
              <a:rPr lang="pt-BR" sz="2200" dirty="0"/>
              <a:t>Emissão de debentures de forma diferenciada;</a:t>
            </a:r>
          </a:p>
          <a:p>
            <a:pPr lvl="1" algn="just">
              <a:spcBef>
                <a:spcPts val="0"/>
              </a:spcBef>
              <a:buSzPct val="100000"/>
            </a:pPr>
            <a:r>
              <a:rPr lang="pt-BR" sz="2200" dirty="0"/>
              <a:t>Captações de recursos mais vantajosas;</a:t>
            </a:r>
          </a:p>
          <a:p>
            <a:pPr lvl="1" algn="just">
              <a:spcBef>
                <a:spcPts val="0"/>
              </a:spcBef>
              <a:buSzPct val="100000"/>
            </a:pPr>
            <a:r>
              <a:rPr lang="pt-BR" sz="2200" dirty="0"/>
              <a:t>Entre outras.</a:t>
            </a:r>
          </a:p>
          <a:p>
            <a:pPr lvl="1" algn="just">
              <a:spcBef>
                <a:spcPts val="0"/>
              </a:spcBef>
              <a:buSzPct val="100000"/>
            </a:pPr>
            <a:endParaRPr lang="pt-BR" sz="22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Lucro presumido e parques eólicos em área contíguas</a:t>
            </a:r>
          </a:p>
        </p:txBody>
      </p:sp>
    </p:spTree>
    <p:extLst>
      <p:ext uri="{BB962C8B-B14F-4D97-AF65-F5344CB8AC3E}">
        <p14:creationId xmlns:p14="http://schemas.microsoft.com/office/powerpoint/2010/main" val="3397993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algn="just">
              <a:spcAft>
                <a:spcPts val="850"/>
              </a:spcAft>
              <a:buSzPct val="100000"/>
            </a:pPr>
            <a:r>
              <a:rPr lang="pt-BR" sz="2200" dirty="0"/>
              <a:t>Diferença entre o Resultado tributável com base nos critérios vigentes em 31/12/2007 e com os critérios da Lei nº 12.973/2014;</a:t>
            </a:r>
          </a:p>
          <a:p>
            <a:pPr algn="just">
              <a:spcAft>
                <a:spcPts val="850"/>
              </a:spcAft>
              <a:buSzPct val="100000"/>
            </a:pPr>
            <a:r>
              <a:rPr lang="pt-BR" sz="2200" dirty="0"/>
              <a:t>Se negativa: adicionar a diferença na apuração do lucro real, em quotas fixas mensais durante o prazo remanescente da concessão;</a:t>
            </a:r>
          </a:p>
          <a:p>
            <a:pPr algn="just">
              <a:spcAft>
                <a:spcPts val="850"/>
              </a:spcAft>
              <a:buSzPct val="100000"/>
            </a:pPr>
            <a:r>
              <a:rPr lang="pt-BR" sz="2200" dirty="0"/>
              <a:t> Se positiva: excluir a diferença na apuração do lucro real, em quotas fixas mensais durante o prazo remanescente da concessão;</a:t>
            </a:r>
          </a:p>
          <a:p>
            <a:pPr algn="just">
              <a:spcAft>
                <a:spcPts val="850"/>
              </a:spcAft>
              <a:buSzPct val="100000"/>
            </a:pPr>
            <a:r>
              <a:rPr lang="pt-BR" sz="2200" dirty="0"/>
              <a:t>Inconstitucional em virtude do seu efeito retroativo e passível de discussão apenas da diferença negativa.</a:t>
            </a:r>
          </a:p>
          <a:p>
            <a:pPr algn="just">
              <a:spcAft>
                <a:spcPts val="850"/>
              </a:spcAft>
              <a:buSzPct val="100000"/>
            </a:pPr>
            <a:endParaRPr lang="pt-BR" sz="2200" dirty="0"/>
          </a:p>
          <a:p>
            <a:pPr algn="just">
              <a:spcAft>
                <a:spcPts val="850"/>
              </a:spcAft>
              <a:buSzPct val="100000"/>
            </a:pPr>
            <a:endParaRPr lang="pt-BR" sz="22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Inconstitucionalidade da tributação de contratos de concessão pública na adoção inicial da Lei nº 12.973/14</a:t>
            </a:r>
          </a:p>
        </p:txBody>
      </p:sp>
    </p:spTree>
    <p:extLst>
      <p:ext uri="{BB962C8B-B14F-4D97-AF65-F5344CB8AC3E}">
        <p14:creationId xmlns:p14="http://schemas.microsoft.com/office/powerpoint/2010/main" val="329733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991430" y="1772771"/>
            <a:ext cx="8353160" cy="954107"/>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ICMS - TEMAS RELEVANTES PARA AS </a:t>
            </a:r>
          </a:p>
          <a:p>
            <a:pPr algn="ctr"/>
            <a:r>
              <a:rPr lang="pt-BR" sz="2800" dirty="0">
                <a:solidFill>
                  <a:schemeClr val="tx2"/>
                </a:solidFill>
                <a:latin typeface="Arial" panose="020B0604020202020204" pitchFamily="34" charset="0"/>
                <a:cs typeface="Arial" panose="020B0604020202020204" pitchFamily="34" charset="0"/>
              </a:rPr>
              <a:t>AS CONCESSIONÁRIAS DE ENERGIA</a:t>
            </a:r>
          </a:p>
        </p:txBody>
      </p:sp>
      <p:sp>
        <p:nvSpPr>
          <p:cNvPr id="8" name="Retângulo 7"/>
          <p:cNvSpPr/>
          <p:nvPr/>
        </p:nvSpPr>
        <p:spPr>
          <a:xfrm>
            <a:off x="2423490" y="3068951"/>
            <a:ext cx="7416824" cy="2062103"/>
          </a:xfrm>
          <a:prstGeom prst="rect">
            <a:avLst/>
          </a:prstGeom>
        </p:spPr>
        <p:txBody>
          <a:bodyPr wrap="square">
            <a:spAutoFit/>
          </a:bodyPr>
          <a:lstStyle/>
          <a:p>
            <a:pPr algn="ctr"/>
            <a:r>
              <a:rPr lang="pt-BR" sz="2800" dirty="0">
                <a:solidFill>
                  <a:schemeClr val="tx2"/>
                </a:solidFill>
                <a:latin typeface="Arial" panose="020B0604020202020204" pitchFamily="34" charset="0"/>
                <a:cs typeface="Arial" panose="020B0604020202020204" pitchFamily="34" charset="0"/>
              </a:rPr>
              <a:t>Milton Menezes</a:t>
            </a:r>
          </a:p>
          <a:p>
            <a:pPr algn="ctr"/>
            <a:r>
              <a:rPr lang="pt-BR" sz="2400" dirty="0">
                <a:solidFill>
                  <a:schemeClr val="tx2"/>
                </a:solidFill>
                <a:latin typeface="Arial" panose="020B0604020202020204" pitchFamily="34" charset="0"/>
                <a:cs typeface="Arial" panose="020B0604020202020204" pitchFamily="34" charset="0"/>
              </a:rPr>
              <a:t>SÓCIO DO MENEZES E BASTOS ADVOGADOS</a:t>
            </a:r>
          </a:p>
          <a:p>
            <a:pPr algn="ctr"/>
            <a:endParaRPr lang="pt-BR" sz="2400" dirty="0">
              <a:solidFill>
                <a:schemeClr val="tx2"/>
              </a:solidFill>
              <a:latin typeface="Arial" panose="020B0604020202020204" pitchFamily="34" charset="0"/>
              <a:cs typeface="Arial" panose="020B0604020202020204" pitchFamily="34" charset="0"/>
            </a:endParaRPr>
          </a:p>
          <a:p>
            <a:pPr algn="ctr"/>
            <a:r>
              <a:rPr lang="pt-BR" sz="2800" dirty="0">
                <a:solidFill>
                  <a:schemeClr val="tx2"/>
                </a:solidFill>
                <a:latin typeface="Arial" panose="020B0604020202020204" pitchFamily="34" charset="0"/>
                <a:cs typeface="Arial" panose="020B0604020202020204" pitchFamily="34" charset="0"/>
              </a:rPr>
              <a:t>Eduardo Borges</a:t>
            </a:r>
          </a:p>
          <a:p>
            <a:pPr algn="ctr"/>
            <a:r>
              <a:rPr lang="pt-BR" sz="2400" dirty="0">
                <a:solidFill>
                  <a:schemeClr val="tx2"/>
                </a:solidFill>
                <a:latin typeface="Arial" panose="020B0604020202020204" pitchFamily="34" charset="0"/>
                <a:cs typeface="Arial" panose="020B0604020202020204" pitchFamily="34" charset="0"/>
              </a:rPr>
              <a:t>SÓCIO DA TAX REVIEW GESTÃO TRIBUTÁRIA</a:t>
            </a:r>
          </a:p>
        </p:txBody>
      </p:sp>
    </p:spTree>
    <p:extLst>
      <p:ext uri="{BB962C8B-B14F-4D97-AF65-F5344CB8AC3E}">
        <p14:creationId xmlns:p14="http://schemas.microsoft.com/office/powerpoint/2010/main" val="799757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LC 87/1996</a:t>
            </a:r>
          </a:p>
          <a:p>
            <a:pPr algn="just">
              <a:spcAft>
                <a:spcPts val="850"/>
              </a:spcAft>
              <a:buSzPct val="100000"/>
            </a:pPr>
            <a:endParaRPr lang="pt-BR" sz="600" dirty="0"/>
          </a:p>
          <a:p>
            <a:pPr algn="just">
              <a:spcAft>
                <a:spcPts val="850"/>
              </a:spcAft>
              <a:buSzPct val="100000"/>
            </a:pPr>
            <a:r>
              <a:rPr lang="pt-BR" sz="2200" dirty="0"/>
              <a:t>A responsabilidade poderá ser atribuída em relação ao imposto incidente sobre uma ou mais operações ou prestações, sejam antecedentes, concomitantes ou subsequentes.</a:t>
            </a:r>
          </a:p>
          <a:p>
            <a:pPr algn="just">
              <a:spcAft>
                <a:spcPts val="850"/>
              </a:spcAft>
              <a:buSzPct val="100000"/>
            </a:pPr>
            <a:r>
              <a:rPr lang="pt-BR" sz="2200" dirty="0"/>
              <a:t>Lei poderá atribuir a terceiros a responsabilidade pelo pagamento do imposto e acréscimos devidos pelo contribuinte ou responsável, quando os atos ou omissões daqueles concorrerem para o não recolhimento do tributo.</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Substituição tributária da energia no ACL</a:t>
            </a:r>
          </a:p>
        </p:txBody>
      </p:sp>
    </p:spTree>
    <p:extLst>
      <p:ext uri="{BB962C8B-B14F-4D97-AF65-F5344CB8AC3E}">
        <p14:creationId xmlns:p14="http://schemas.microsoft.com/office/powerpoint/2010/main" val="32740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Bef>
                <a:spcPts val="0"/>
              </a:spcBef>
              <a:buSzPct val="100000"/>
              <a:buNone/>
            </a:pPr>
            <a:r>
              <a:rPr lang="pt-BR" sz="2200" b="1" dirty="0"/>
              <a:t>STATUS JUDICIAL</a:t>
            </a:r>
          </a:p>
          <a:p>
            <a:pPr marL="0" indent="0" algn="just">
              <a:spcBef>
                <a:spcPts val="0"/>
              </a:spcBef>
              <a:buSzPct val="100000"/>
              <a:buNone/>
            </a:pPr>
            <a:endParaRPr lang="pt-BR" sz="2200" dirty="0"/>
          </a:p>
          <a:p>
            <a:pPr marL="0" indent="0" algn="just">
              <a:spcBef>
                <a:spcPts val="0"/>
              </a:spcBef>
              <a:buSzPct val="100000"/>
              <a:buNone/>
            </a:pPr>
            <a:r>
              <a:rPr lang="pt-BR" sz="2200" dirty="0"/>
              <a:t>AÇÃO DIRETA DE INCONSTITUCIONALIDADE nº 4.281</a:t>
            </a:r>
          </a:p>
          <a:p>
            <a:pPr marL="0" indent="0" algn="just">
              <a:spcBef>
                <a:spcPts val="0"/>
              </a:spcBef>
              <a:buSzPct val="100000"/>
              <a:buNone/>
            </a:pPr>
            <a:r>
              <a:rPr lang="pt-BR" sz="2200" dirty="0"/>
              <a:t>Origem: SP - SÃO PAULO – 07/08/2009</a:t>
            </a:r>
          </a:p>
          <a:p>
            <a:pPr marL="0" indent="0" algn="just">
              <a:spcBef>
                <a:spcPts val="0"/>
              </a:spcBef>
              <a:buSzPct val="100000"/>
              <a:buNone/>
            </a:pPr>
            <a:r>
              <a:rPr lang="pt-BR" sz="2200" dirty="0"/>
              <a:t>Relator Atual: MIN. ROSA WEBER</a:t>
            </a:r>
          </a:p>
          <a:p>
            <a:pPr marL="0" indent="0" algn="just">
              <a:spcBef>
                <a:spcPts val="0"/>
              </a:spcBef>
              <a:buSzPct val="100000"/>
              <a:buNone/>
            </a:pPr>
            <a:r>
              <a:rPr lang="pt-BR" sz="2200" dirty="0"/>
              <a:t>REQTE.(S)  ABRACEEL </a:t>
            </a:r>
          </a:p>
          <a:p>
            <a:pPr marL="0" indent="0" algn="just">
              <a:spcBef>
                <a:spcPts val="0"/>
              </a:spcBef>
              <a:buSzPct val="100000"/>
              <a:buNone/>
            </a:pPr>
            <a:endParaRPr lang="pt-BR" sz="2200" dirty="0"/>
          </a:p>
          <a:p>
            <a:pPr marL="0" indent="0" algn="just">
              <a:spcBef>
                <a:spcPts val="0"/>
              </a:spcBef>
              <a:buSzPct val="100000"/>
              <a:buNone/>
            </a:pPr>
            <a:r>
              <a:rPr lang="pt-BR" sz="2200" dirty="0"/>
              <a:t>04/12/2017 Vista - Devolução dos autos para julgamento</a:t>
            </a:r>
          </a:p>
          <a:p>
            <a:pPr marL="0" indent="0" algn="just">
              <a:spcBef>
                <a:spcPts val="0"/>
              </a:spcBef>
              <a:buSzPct val="100000"/>
              <a:buNone/>
            </a:pPr>
            <a:r>
              <a:rPr lang="pt-BR" sz="2200" dirty="0"/>
              <a:t>MIN. ALEXANDRE DE MORAES</a:t>
            </a:r>
          </a:p>
          <a:p>
            <a:pPr marL="0" indent="0" algn="just">
              <a:spcBef>
                <a:spcPts val="0"/>
              </a:spcBef>
              <a:buSzPct val="100000"/>
              <a:buNone/>
            </a:pPr>
            <a:endParaRPr lang="pt-BR" sz="2200" dirty="0"/>
          </a:p>
          <a:p>
            <a:pPr marL="0" indent="0" algn="just">
              <a:spcAft>
                <a:spcPts val="850"/>
              </a:spcAft>
              <a:buSzPct val="100000"/>
              <a:buNone/>
            </a:pPr>
            <a:r>
              <a:rPr lang="pt-BR" sz="2200" dirty="0"/>
              <a:t>Até agora, proferidos apenas 2 votos acolhendo a inconstitucionalidade (ministra Ellen Grace e Carmen Lucia).</a:t>
            </a:r>
          </a:p>
          <a:p>
            <a:pPr algn="just">
              <a:spcAft>
                <a:spcPts val="850"/>
              </a:spcAft>
              <a:buSzPct val="100000"/>
            </a:pPr>
            <a:endParaRPr lang="pt-BR" sz="22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Substituição tributária da energia no ACL</a:t>
            </a:r>
          </a:p>
        </p:txBody>
      </p:sp>
    </p:spTree>
    <p:extLst>
      <p:ext uri="{BB962C8B-B14F-4D97-AF65-F5344CB8AC3E}">
        <p14:creationId xmlns:p14="http://schemas.microsoft.com/office/powerpoint/2010/main" val="20682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 calcmode="lin" valueType="num">
                                      <p:cBhvr>
                                        <p:cTn id="56"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LC 87/1996</a:t>
            </a:r>
          </a:p>
          <a:p>
            <a:pPr algn="just">
              <a:spcAft>
                <a:spcPts val="850"/>
              </a:spcAft>
              <a:buSzPct val="100000"/>
            </a:pPr>
            <a:r>
              <a:rPr lang="pt-BR" sz="2200" dirty="0"/>
              <a:t>é assegurado ao sujeito passivo o direito de creditar-se do imposto anteriormente cobrado em operações de que tenha resultado </a:t>
            </a:r>
            <a:r>
              <a:rPr lang="pt-BR" sz="2200" b="1" dirty="0"/>
              <a:t>a entrada</a:t>
            </a:r>
            <a:r>
              <a:rPr lang="pt-BR" sz="2200" dirty="0"/>
              <a:t> de mercadoria, real ou simbólica, </a:t>
            </a:r>
            <a:r>
              <a:rPr lang="pt-BR" sz="2200" b="1" dirty="0"/>
              <a:t>no estabelecimento</a:t>
            </a:r>
            <a:r>
              <a:rPr lang="pt-BR" sz="2200" dirty="0"/>
              <a:t>, inclusive a destinada ao seu uso ou consumo ou ao ativo permanente ... </a:t>
            </a:r>
          </a:p>
          <a:p>
            <a:pPr algn="just">
              <a:spcAft>
                <a:spcPts val="850"/>
              </a:spcAft>
              <a:buSzPct val="100000"/>
            </a:pPr>
            <a:r>
              <a:rPr lang="pt-BR" sz="2200" dirty="0"/>
              <a:t>a apropriação será feita à razão de um quarenta e oito avos por mês, devendo a primeira fração ser apropriada no mês em que </a:t>
            </a:r>
            <a:r>
              <a:rPr lang="pt-BR" sz="2200" b="1" dirty="0"/>
              <a:t>ocorrer a entrada no estabelecimento</a:t>
            </a:r>
            <a:r>
              <a:rPr lang="pt-BR" sz="2200" dirty="0"/>
              <a:t>.     </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ICMS - Crédito a recuperar </a:t>
            </a:r>
          </a:p>
        </p:txBody>
      </p:sp>
    </p:spTree>
    <p:extLst>
      <p:ext uri="{BB962C8B-B14F-4D97-AF65-F5344CB8AC3E}">
        <p14:creationId xmlns:p14="http://schemas.microsoft.com/office/powerpoint/2010/main" val="86258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LC 87/1996</a:t>
            </a:r>
            <a:r>
              <a:rPr lang="pt-BR" sz="2200" dirty="0"/>
              <a:t>   </a:t>
            </a:r>
          </a:p>
          <a:p>
            <a:pPr algn="just">
              <a:spcAft>
                <a:spcPts val="850"/>
              </a:spcAft>
              <a:buSzPct val="100000"/>
            </a:pPr>
            <a:r>
              <a:rPr lang="pt-BR" sz="2200" dirty="0"/>
              <a:t>em cada período de apuração do imposto, não será admitido o </a:t>
            </a:r>
            <a:r>
              <a:rPr lang="pt-BR" sz="2200" dirty="0" err="1"/>
              <a:t>creditamento</a:t>
            </a:r>
            <a:r>
              <a:rPr lang="pt-BR" sz="2200" dirty="0"/>
              <a:t> em relação à proporção das operações de </a:t>
            </a:r>
            <a:r>
              <a:rPr lang="pt-BR" sz="2200" b="1" dirty="0"/>
              <a:t>saídas ou prestações isentas ou não tributadas </a:t>
            </a:r>
            <a:r>
              <a:rPr lang="pt-BR" sz="2200" dirty="0"/>
              <a:t>sobre o total das operações de saídas ou prestações efetuadas no mesmo período.  </a:t>
            </a:r>
          </a:p>
          <a:p>
            <a:pPr algn="just">
              <a:spcAft>
                <a:spcPts val="850"/>
              </a:spcAft>
              <a:buSzPct val="100000"/>
            </a:pPr>
            <a:r>
              <a:rPr lang="pt-BR" sz="2200" dirty="0"/>
              <a:t>ao </a:t>
            </a:r>
            <a:r>
              <a:rPr lang="pt-BR" sz="2200" b="1" dirty="0"/>
              <a:t>final do quadragésimo oitavo mês</a:t>
            </a:r>
            <a:r>
              <a:rPr lang="pt-BR" sz="2200" dirty="0"/>
              <a:t> contado da data da entrada do bem no estabelecimento, o saldo remanescente do </a:t>
            </a:r>
            <a:r>
              <a:rPr lang="pt-BR" sz="2200" b="1" dirty="0"/>
              <a:t>crédito será cancelado. </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ICMS - Crédito a recuperar </a:t>
            </a:r>
          </a:p>
        </p:txBody>
      </p:sp>
    </p:spTree>
    <p:extLst>
      <p:ext uri="{BB962C8B-B14F-4D97-AF65-F5344CB8AC3E}">
        <p14:creationId xmlns:p14="http://schemas.microsoft.com/office/powerpoint/2010/main" val="278604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SEFAZ-SP - Resposta à Consulta Tributária nº 9135/2016.</a:t>
            </a:r>
          </a:p>
          <a:p>
            <a:pPr marL="0" indent="0" algn="just">
              <a:spcAft>
                <a:spcPts val="850"/>
              </a:spcAft>
              <a:buSzPct val="100000"/>
              <a:buNone/>
            </a:pPr>
            <a:r>
              <a:rPr lang="pt-BR" sz="2200" dirty="0"/>
              <a:t>“Ementa – 9135/2016</a:t>
            </a:r>
          </a:p>
          <a:p>
            <a:pPr marL="0" indent="0" algn="just">
              <a:spcAft>
                <a:spcPts val="850"/>
              </a:spcAft>
              <a:buSzPct val="100000"/>
              <a:buNone/>
            </a:pPr>
            <a:r>
              <a:rPr lang="pt-BR" sz="2200" dirty="0"/>
              <a:t>ICMS - Crédito - Ativo imobilizado - Momento da apropriação.</a:t>
            </a:r>
          </a:p>
          <a:p>
            <a:pPr marL="0" indent="0" algn="just">
              <a:spcAft>
                <a:spcPts val="850"/>
              </a:spcAft>
              <a:buSzPct val="100000"/>
              <a:buNone/>
            </a:pPr>
            <a:r>
              <a:rPr lang="pt-BR" sz="2200" dirty="0"/>
              <a:t>I. O crédito do valor do ICMS referente à entrada de bens destinados a integrar o ativo imobilizado deve ter sua primeira fração lançada a partir do momento em que os bens entrarem em operação e iniciarem a produção de mercadorias.</a:t>
            </a:r>
          </a:p>
          <a:p>
            <a:pPr marL="0" indent="0" algn="just">
              <a:spcAft>
                <a:spcPts val="850"/>
              </a:spcAft>
              <a:buSzPct val="100000"/>
              <a:buNone/>
            </a:pPr>
            <a:r>
              <a:rPr lang="pt-BR" sz="2200" dirty="0"/>
              <a:t>II. O lançamento do crédito deve ser realizado durante 48 (quarenta e oito) meses consecutivos.”</a:t>
            </a:r>
          </a:p>
          <a:p>
            <a:pPr algn="just">
              <a:spcAft>
                <a:spcPts val="850"/>
              </a:spcAft>
              <a:buSzPct val="100000"/>
            </a:pPr>
            <a:endParaRPr lang="pt-BR" sz="2200" dirty="0"/>
          </a:p>
          <a:p>
            <a:pPr algn="just">
              <a:spcAft>
                <a:spcPts val="850"/>
              </a:spcAft>
              <a:buSzPct val="100000"/>
            </a:pPr>
            <a:endParaRPr lang="pt-BR" sz="22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ICMS - Crédito a recuperar </a:t>
            </a:r>
          </a:p>
        </p:txBody>
      </p:sp>
    </p:spTree>
    <p:extLst>
      <p:ext uri="{BB962C8B-B14F-4D97-AF65-F5344CB8AC3E}">
        <p14:creationId xmlns:p14="http://schemas.microsoft.com/office/powerpoint/2010/main" val="8289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SOLUÇÃO CONSULTA SEFAZ/ SC Nº 31/2013</a:t>
            </a:r>
            <a:endParaRPr lang="pt-BR" sz="2200" dirty="0"/>
          </a:p>
          <a:p>
            <a:pPr marL="0" indent="0" algn="just">
              <a:spcAft>
                <a:spcPts val="850"/>
              </a:spcAft>
              <a:buSzPct val="100000"/>
              <a:buNone/>
            </a:pPr>
            <a:r>
              <a:rPr lang="pt-BR" sz="2200" dirty="0"/>
              <a:t>“No caso em tela, não se trata simplesmente de equipamentos utilizados para a produção ou fornecimento de energia elétrica. Pelo contrário, subestações, linhas de transmissão, linhas e redes de distribuição, geradores, sistemas de medição, geradores, postes etc. são instaladas em pontos escolhidos ao longo da rede, integrando-se fisicamente ao solo.</a:t>
            </a:r>
          </a:p>
          <a:p>
            <a:pPr marL="0" indent="0" algn="just">
              <a:spcAft>
                <a:spcPts val="850"/>
              </a:spcAft>
              <a:buSzPct val="100000"/>
              <a:buNone/>
            </a:pPr>
            <a:r>
              <a:rPr lang="pt-BR" sz="2200" dirty="0"/>
              <a:t>Diante do exposto, responda-se à Consulente que a aquisição de postes de concreto, cabos, chaves faca e cruzetas, utilizados em obras e linhas de transmissão e distribuição de energia elétrica, não dão direito ao crédito do ICMS, pois sua colocação caracteriza-se como obras de construção civil.”</a:t>
            </a:r>
          </a:p>
          <a:p>
            <a:pPr algn="just">
              <a:spcAft>
                <a:spcPts val="850"/>
              </a:spcAft>
              <a:buSzPct val="100000"/>
            </a:pPr>
            <a:endParaRPr lang="pt-BR" sz="2200" dirty="0"/>
          </a:p>
          <a:p>
            <a:pPr algn="just">
              <a:spcAft>
                <a:spcPts val="850"/>
              </a:spcAft>
              <a:buSzPct val="100000"/>
            </a:pPr>
            <a:endParaRPr lang="pt-BR" sz="22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ICMS - Crédito a recuperar </a:t>
            </a:r>
          </a:p>
        </p:txBody>
      </p:sp>
    </p:spTree>
    <p:extLst>
      <p:ext uri="{BB962C8B-B14F-4D97-AF65-F5344CB8AC3E}">
        <p14:creationId xmlns:p14="http://schemas.microsoft.com/office/powerpoint/2010/main" val="221873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36ED00B-D6C0-4C5A-9687-A235BC4F7C45}"/>
              </a:ext>
            </a:extLst>
          </p:cNvPr>
          <p:cNvSpPr/>
          <p:nvPr/>
        </p:nvSpPr>
        <p:spPr>
          <a:xfrm>
            <a:off x="6312024" y="2792541"/>
            <a:ext cx="3888432" cy="1708160"/>
          </a:xfrm>
          <a:prstGeom prst="rect">
            <a:avLst/>
          </a:prstGeom>
        </p:spPr>
        <p:txBody>
          <a:bodyPr wrap="square">
            <a:spAutoFit/>
          </a:bodyPr>
          <a:lstStyle/>
          <a:p>
            <a:pPr fontAlgn="auto">
              <a:spcBef>
                <a:spcPts val="0"/>
              </a:spcBef>
              <a:spcAft>
                <a:spcPts val="0"/>
              </a:spcAft>
              <a:defRPr/>
            </a:pPr>
            <a:r>
              <a:rPr lang="pt-BR" sz="3500" dirty="0">
                <a:solidFill>
                  <a:srgbClr val="0070C0"/>
                </a:solidFill>
                <a:latin typeface="Arial Narrow" pitchFamily="34" charset="0"/>
              </a:rPr>
              <a:t>Nota Fiscal de Energia Elétrica Eletrônica</a:t>
            </a:r>
            <a:endParaRPr lang="pt-BR" sz="2300" b="0" dirty="0">
              <a:solidFill>
                <a:srgbClr val="0070C0"/>
              </a:solidFill>
              <a:latin typeface="Arial Narrow" pitchFamily="34" charset="0"/>
            </a:endParaRPr>
          </a:p>
        </p:txBody>
      </p:sp>
      <p:sp>
        <p:nvSpPr>
          <p:cNvPr id="3" name="Retângulo 2">
            <a:extLst>
              <a:ext uri="{FF2B5EF4-FFF2-40B4-BE49-F238E27FC236}">
                <a16:creationId xmlns:a16="http://schemas.microsoft.com/office/drawing/2014/main" id="{7F84B8CA-79B3-42EA-ADED-0D72DA690492}"/>
              </a:ext>
            </a:extLst>
          </p:cNvPr>
          <p:cNvSpPr/>
          <p:nvPr/>
        </p:nvSpPr>
        <p:spPr>
          <a:xfrm>
            <a:off x="6023993" y="1916832"/>
            <a:ext cx="45719" cy="27363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pt-BR" sz="1800" b="0">
              <a:solidFill>
                <a:prstClr val="white"/>
              </a:solidFill>
              <a:latin typeface="Calibri"/>
            </a:endParaRPr>
          </a:p>
        </p:txBody>
      </p:sp>
      <p:pic>
        <p:nvPicPr>
          <p:cNvPr id="4" name="Imagem 2">
            <a:extLst>
              <a:ext uri="{FF2B5EF4-FFF2-40B4-BE49-F238E27FC236}">
                <a16:creationId xmlns:a16="http://schemas.microsoft.com/office/drawing/2014/main" id="{8E41D510-A1C9-47EB-8AEB-B9C782D847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79576" y="2253902"/>
            <a:ext cx="320675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1392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Aft>
                <a:spcPts val="850"/>
              </a:spcAft>
              <a:buSzPct val="100000"/>
              <a:buNone/>
            </a:pPr>
            <a:r>
              <a:rPr lang="pt-BR" sz="2200" b="1" dirty="0"/>
              <a:t>CONVÊNIO ICMS N°  60/2007</a:t>
            </a:r>
            <a:endParaRPr lang="pt-BR" sz="2200" dirty="0"/>
          </a:p>
          <a:p>
            <a:pPr marL="0" indent="0" algn="just">
              <a:spcBef>
                <a:spcPts val="0"/>
              </a:spcBef>
              <a:buSzPct val="100000"/>
              <a:buNone/>
            </a:pPr>
            <a:r>
              <a:rPr lang="pt-BR" sz="2200" dirty="0"/>
              <a:t>Cláusula primeira Ficam os Estados da Bahia e de Rondônia autorizados a conceder isenção do ICMS relativo à parcela da subvenção da tarifa de energia elétrica estabelecida pela Lei nº 10.604, de 17 de dezembro de 2002, no respectivo fornecimento a consumidores enquadrados na “subclasse Residencial de Baixa Renda”, de acordo com as condições fixadas nas Resoluções nº 246, de 30 de abril de 2002, e nº 485, de 29 de agosto de 2002, da Agência Nacional de Energia Elétrica - ANEEL.</a:t>
            </a:r>
          </a:p>
          <a:p>
            <a:pPr marL="0" indent="0" algn="just">
              <a:spcBef>
                <a:spcPts val="0"/>
              </a:spcBef>
              <a:buSzPct val="100000"/>
              <a:buNone/>
            </a:pPr>
            <a:r>
              <a:rPr lang="pt-BR" sz="2200" dirty="0"/>
              <a:t>Adesão de MG pelo </a:t>
            </a:r>
            <a:r>
              <a:rPr lang="pt-BR" sz="2200" dirty="0" err="1"/>
              <a:t>Conv</a:t>
            </a:r>
            <a:r>
              <a:rPr lang="pt-BR" sz="2200" dirty="0"/>
              <a:t>. ICMS 21/08 , efeitos a partir de 01.05.08.</a:t>
            </a:r>
          </a:p>
          <a:p>
            <a:pPr marL="0" indent="0" algn="just">
              <a:spcBef>
                <a:spcPts val="0"/>
              </a:spcBef>
              <a:buSzPct val="100000"/>
              <a:buNone/>
            </a:pPr>
            <a:r>
              <a:rPr lang="pt-BR" sz="2200" dirty="0"/>
              <a:t>Adesão de SC pelo </a:t>
            </a:r>
            <a:r>
              <a:rPr lang="pt-BR" sz="2200" dirty="0" err="1"/>
              <a:t>Conv</a:t>
            </a:r>
            <a:r>
              <a:rPr lang="pt-BR" sz="2200" dirty="0"/>
              <a:t>. ICMS 112/09 , efeitos a partir de 01.01.10.     </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Tarifa social de energia elétrica</a:t>
            </a:r>
          </a:p>
        </p:txBody>
      </p:sp>
    </p:spTree>
    <p:extLst>
      <p:ext uri="{BB962C8B-B14F-4D97-AF65-F5344CB8AC3E}">
        <p14:creationId xmlns:p14="http://schemas.microsoft.com/office/powerpoint/2010/main" val="176000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Bef>
                <a:spcPts val="0"/>
              </a:spcBef>
              <a:buSzPct val="100000"/>
              <a:buNone/>
            </a:pPr>
            <a:r>
              <a:rPr lang="pt-BR" sz="1800" b="1" dirty="0"/>
              <a:t>AÇÃO DIRETA DE INCONSTITUCIONALIDADE - ADI 3973</a:t>
            </a:r>
          </a:p>
          <a:p>
            <a:pPr marL="0" indent="0" algn="just">
              <a:spcBef>
                <a:spcPts val="0"/>
              </a:spcBef>
              <a:buSzPct val="100000"/>
              <a:buNone/>
            </a:pPr>
            <a:r>
              <a:rPr lang="pt-BR" sz="1800" dirty="0"/>
              <a:t>Origem: DF - DISTRITO FEDERAL</a:t>
            </a:r>
          </a:p>
          <a:p>
            <a:pPr marL="0" indent="0" algn="just">
              <a:spcBef>
                <a:spcPts val="0"/>
              </a:spcBef>
              <a:buSzPct val="100000"/>
              <a:buNone/>
            </a:pPr>
            <a:r>
              <a:rPr lang="pt-BR" sz="1800" dirty="0"/>
              <a:t>Relator Atual: MIN. LUIZ FUX</a:t>
            </a:r>
          </a:p>
          <a:p>
            <a:pPr marL="0" indent="0" algn="just">
              <a:spcBef>
                <a:spcPts val="0"/>
              </a:spcBef>
              <a:buSzPct val="100000"/>
              <a:buNone/>
            </a:pPr>
            <a:r>
              <a:rPr lang="pt-BR" sz="1800" dirty="0"/>
              <a:t>EM 15/10/07: "O DEMOCRATAS - DEM PROPÕE AÇÃO DIRETA, COM PEDIDO DE MEDIDA CAUTELAR, OBJETIVANDO A DECLARAÇÃO DE INCONSTITUCIONALIDADE DO CONVÊNIO-ICMS N. 60, DE 6 DE JULHO DE 2007, EXPEDIDO PELO CONSELHO NACIONAL DE POLÍTICA FAZENDÁRIA. O REQUERENTE ALEGA QUE O ATO NORMATIVO IMPUGNADO COLIDE COM O DISPOSTO NOS ARTIGOS 145, § 1º, E 150, IV, DA CONSTITUIÇÃO DO BRASIL. A HIPÓTESE REVESTE-SE DE INDISCUTÍVEL RELEVÂNCIA. ENTENDO DEVA SER A ELA APLICADO O PRECEITO VEICULADO PELO ARTIGO 12 DA LEI N. 9.868, DE 10 DE NOVEMBRO DE 1.999, A FIM DE QUE A DECISÃO VENHA A SER TOMADA EM CARÁTER DEFINITIVO E NÃO NESTA FASE DE ANÁLISE CAUTELAR. ASSIM, COLHAM-SE AS INFORMAÇÕES DA AUTORIDADE REQUERIDA E, EM SEGUIDA, OUÇAM-SE, SUCESSIVAMENTE, NO PRAZO LEGAL, O ADVOGADO-GERAL DA UNIÃO E O PROCURADOR-GERAL DA REPÚBLICA. PUBLIQUE-SE.“</a:t>
            </a:r>
          </a:p>
          <a:p>
            <a:pPr marL="0" indent="0" algn="just">
              <a:spcBef>
                <a:spcPts val="0"/>
              </a:spcBef>
              <a:buSzPct val="100000"/>
              <a:buNone/>
            </a:pPr>
            <a:r>
              <a:rPr lang="pt-BR" sz="1800" dirty="0"/>
              <a:t>POSIÇÃO ATUAL – AGUARDANDO DECISÃO DO RELATOR</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Tarifa social de energia elétrica</a:t>
            </a:r>
          </a:p>
        </p:txBody>
      </p:sp>
    </p:spTree>
    <p:extLst>
      <p:ext uri="{BB962C8B-B14F-4D97-AF65-F5344CB8AC3E}">
        <p14:creationId xmlns:p14="http://schemas.microsoft.com/office/powerpoint/2010/main" val="26750564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Bef>
                <a:spcPts val="0"/>
              </a:spcBef>
              <a:buSzPct val="100000"/>
              <a:buNone/>
            </a:pPr>
            <a:r>
              <a:rPr lang="pt-BR" sz="1800" b="1" dirty="0"/>
              <a:t>ENTEDIMENTO DO STJ</a:t>
            </a:r>
          </a:p>
          <a:p>
            <a:pPr marL="0" indent="0" algn="just">
              <a:spcBef>
                <a:spcPts val="0"/>
              </a:spcBef>
              <a:buSzPct val="100000"/>
              <a:buNone/>
            </a:pPr>
            <a:r>
              <a:rPr lang="pt-BR" sz="1800" dirty="0"/>
              <a:t>A 2ª Turma do STJ, finalizando julgamento do </a:t>
            </a:r>
            <a:r>
              <a:rPr lang="pt-BR" sz="1800" dirty="0" err="1"/>
              <a:t>REsp</a:t>
            </a:r>
            <a:r>
              <a:rPr lang="pt-BR" sz="1800" dirty="0"/>
              <a:t> 1.286.705/ 2011 (Relator Ministro Humberto Martins), decidiu ser devida a inclusão da subvenção econômica da lei 10.604/02 na base de cálculo do ICMS.</a:t>
            </a:r>
          </a:p>
          <a:p>
            <a:pPr marL="0" indent="0" algn="just">
              <a:spcBef>
                <a:spcPts val="0"/>
              </a:spcBef>
              <a:buSzPct val="100000"/>
              <a:buNone/>
            </a:pPr>
            <a:endParaRPr lang="pt-BR" sz="1800" dirty="0"/>
          </a:p>
          <a:p>
            <a:pPr marL="0" indent="0" algn="just">
              <a:spcBef>
                <a:spcPts val="0"/>
              </a:spcBef>
              <a:buSzPct val="100000"/>
              <a:buNone/>
            </a:pPr>
            <a:r>
              <a:rPr lang="pt-BR" sz="1800" dirty="0"/>
              <a:t>“EFEITOS da subvenção PARA AS EMPRESAS</a:t>
            </a:r>
          </a:p>
          <a:p>
            <a:pPr marL="0" indent="0" algn="just">
              <a:spcBef>
                <a:spcPts val="0"/>
              </a:spcBef>
              <a:buSzPct val="100000"/>
              <a:buNone/>
            </a:pPr>
            <a:r>
              <a:rPr lang="pt-BR" sz="1800" dirty="0"/>
              <a:t>O que a União fez foi dizer algo como "empresa X, você recebia um bilhão pela venda de energia elétrica todos os meses. Agora, como aumentei o número de consumidores de baixa renda, você só vai receber 800 milhões pela venda de energia elétrica, mas, para te compensar, vou pagar a você 200 milhões por mês".</a:t>
            </a:r>
          </a:p>
          <a:p>
            <a:pPr marL="0" indent="0" algn="just">
              <a:spcBef>
                <a:spcPts val="0"/>
              </a:spcBef>
              <a:buSzPct val="100000"/>
              <a:buNone/>
            </a:pPr>
            <a:r>
              <a:rPr lang="pt-BR" sz="1800" dirty="0"/>
              <a:t>Essa subvenção instituída pela Lei 10.604⁄2002 satisfez as empresas, pois elas mantiveram a sua receita. No exemplo hipotético que avento, para fins didáticos, a empresa X continuou a embolsar R$ 1 bilhão por mês. Antes recebia R$ 1 bilhão dos consumidores. Agora, passou a receber R$ 800 milhões dos consumidores e R$ 200 milhões da União.”</a:t>
            </a:r>
          </a:p>
          <a:p>
            <a:pPr marL="0" indent="0" algn="just">
              <a:spcBef>
                <a:spcPts val="0"/>
              </a:spcBef>
              <a:buSzPct val="100000"/>
              <a:buNone/>
            </a:pPr>
            <a:endParaRPr lang="pt-BR" sz="1800" dirty="0"/>
          </a:p>
          <a:p>
            <a:pPr marL="0" indent="0" algn="just">
              <a:spcBef>
                <a:spcPts val="0"/>
              </a:spcBef>
              <a:buSzPct val="100000"/>
              <a:buNone/>
            </a:pPr>
            <a:endParaRPr lang="pt-BR" sz="1800" dirty="0"/>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Tarifa social de energia elétrica</a:t>
            </a:r>
          </a:p>
        </p:txBody>
      </p:sp>
    </p:spTree>
    <p:extLst>
      <p:ext uri="{BB962C8B-B14F-4D97-AF65-F5344CB8AC3E}">
        <p14:creationId xmlns:p14="http://schemas.microsoft.com/office/powerpoint/2010/main" val="1955630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847410" y="1556740"/>
            <a:ext cx="8569190" cy="4464620"/>
          </a:xfrm>
        </p:spPr>
        <p:txBody>
          <a:bodyPr>
            <a:noAutofit/>
          </a:bodyPr>
          <a:lstStyle/>
          <a:p>
            <a:pPr marL="0" indent="0" algn="just">
              <a:spcBef>
                <a:spcPts val="0"/>
              </a:spcBef>
              <a:buSzPct val="100000"/>
              <a:buNone/>
            </a:pPr>
            <a:r>
              <a:rPr lang="pt-BR" sz="1800" b="1" dirty="0"/>
              <a:t>ENTEDIMENTO DO STJ</a:t>
            </a:r>
          </a:p>
          <a:p>
            <a:pPr marL="0" indent="0" algn="just">
              <a:spcBef>
                <a:spcPts val="0"/>
              </a:spcBef>
              <a:buSzPct val="100000"/>
              <a:buNone/>
            </a:pPr>
            <a:r>
              <a:rPr lang="pt-BR" sz="1800" dirty="0"/>
              <a:t>“EFEITOS da subvenção PARA OS ESTADOS</a:t>
            </a:r>
          </a:p>
          <a:p>
            <a:pPr marL="0" indent="0" algn="just">
              <a:spcBef>
                <a:spcPts val="0"/>
              </a:spcBef>
              <a:buSzPct val="100000"/>
              <a:buNone/>
            </a:pPr>
            <a:r>
              <a:rPr lang="pt-BR" sz="1800" dirty="0"/>
              <a:t>Para os Estados, se a subvenção instituída pela Lei 10.604⁄2002 compuser a base de cálculo do ICMS, nada se alterou. A base de cálculo do ICMS da empresa X era R$ 1 bilhão e continuou a ser R$ 1bilhão. Se, porém, a subvenção não compuser a base de cálculo do ICMS, a base de cálculo do ICMS pago pela empresa X terá diminuído de R$ 1 bilhão para R$ 800 milhões.</a:t>
            </a:r>
          </a:p>
          <a:p>
            <a:pPr marL="0" indent="0" algn="just">
              <a:spcBef>
                <a:spcPts val="0"/>
              </a:spcBef>
              <a:buSzPct val="100000"/>
              <a:buNone/>
            </a:pPr>
            <a:r>
              <a:rPr lang="pt-BR" sz="1800" dirty="0"/>
              <a:t>Nessa segunda hipótese, ou seja, de a subvenção não integrar a base de cálculo, em certa medida, a União teria contrariado o espírito do art. 151, III, da Constituição, pois, embora não tivesse propriamente concedido isenção de tributo estadual, teria afetado a receita que os Estados auferem com o ICMS incidente sobre a energia elétrica (uma das mais importantes fontes de receita dos Estados, como é de notório conhecimento, tanto que a Constituição estabeleceu que, além do ICMS, só podem incidir sobre a energia elétrica o imposto de importação e o imposto de exportação - § 3º do art. 155 da Constituição).”</a:t>
            </a:r>
          </a:p>
        </p:txBody>
      </p:sp>
      <p:sp>
        <p:nvSpPr>
          <p:cNvPr id="5" name="Título 1"/>
          <p:cNvSpPr>
            <a:spLocks noGrp="1"/>
          </p:cNvSpPr>
          <p:nvPr>
            <p:ph type="title"/>
          </p:nvPr>
        </p:nvSpPr>
        <p:spPr>
          <a:xfrm>
            <a:off x="4223792" y="274638"/>
            <a:ext cx="6444208" cy="1143000"/>
          </a:xfrm>
        </p:spPr>
        <p:txBody>
          <a:bodyPr>
            <a:noAutofit/>
          </a:bodyPr>
          <a:lstStyle/>
          <a:p>
            <a:r>
              <a:rPr lang="pt-BR" sz="2400" b="1" dirty="0">
                <a:solidFill>
                  <a:srgbClr val="002060"/>
                </a:solidFill>
                <a:latin typeface="Arial" panose="020B0604020202020204" pitchFamily="34" charset="0"/>
                <a:cs typeface="Arial" panose="020B0604020202020204" pitchFamily="34" charset="0"/>
              </a:rPr>
              <a:t>Tarifa social de energia elétrica</a:t>
            </a:r>
          </a:p>
        </p:txBody>
      </p:sp>
    </p:spTree>
    <p:extLst>
      <p:ext uri="{BB962C8B-B14F-4D97-AF65-F5344CB8AC3E}">
        <p14:creationId xmlns:p14="http://schemas.microsoft.com/office/powerpoint/2010/main" val="673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2135450" y="2204831"/>
            <a:ext cx="7640810" cy="4051941"/>
          </a:xfrm>
          <a:prstGeom prst="rect">
            <a:avLst/>
          </a:prstGeom>
          <a:noFill/>
          <a:ln w="9525">
            <a:noFill/>
            <a:miter lim="800000"/>
            <a:headEnd/>
            <a:tailEnd/>
          </a:ln>
        </p:spPr>
        <p:txBody>
          <a:bodyPr wrap="square">
            <a:spAutoFit/>
          </a:bodyPr>
          <a:lstStyle/>
          <a:p>
            <a:pPr marL="342900" indent="-342900">
              <a:spcBef>
                <a:spcPct val="50000"/>
              </a:spcBef>
              <a:buFontTx/>
              <a:buChar char="-"/>
            </a:pPr>
            <a:r>
              <a:rPr lang="pt-BR" sz="2000" b="0" dirty="0">
                <a:latin typeface="Arial Rounded MT Bold" panose="020F0704030504030204" pitchFamily="34" charset="0"/>
              </a:rPr>
              <a:t>junho de 2017 *         (São Paulo)   </a:t>
            </a:r>
          </a:p>
          <a:p>
            <a:pPr marL="342900" indent="-342900">
              <a:spcBef>
                <a:spcPct val="50000"/>
              </a:spcBef>
              <a:buFontTx/>
              <a:buChar char="-"/>
            </a:pPr>
            <a:r>
              <a:rPr lang="pt-BR" sz="2000" b="0" dirty="0">
                <a:latin typeface="Arial Rounded MT Bold" panose="020F0704030504030204" pitchFamily="34" charset="0"/>
              </a:rPr>
              <a:t>Setembro de 2017    (Brasília)</a:t>
            </a:r>
          </a:p>
          <a:p>
            <a:pPr marL="342900" indent="-342900">
              <a:spcBef>
                <a:spcPct val="50000"/>
              </a:spcBef>
              <a:buFontTx/>
              <a:buChar char="-"/>
            </a:pPr>
            <a:r>
              <a:rPr lang="pt-BR" sz="2000" b="0" dirty="0">
                <a:latin typeface="Arial Rounded MT Bold" panose="020F0704030504030204" pitchFamily="34" charset="0"/>
              </a:rPr>
              <a:t>Outubro de 2017       (Brasília)</a:t>
            </a:r>
          </a:p>
          <a:p>
            <a:pPr marL="342900" indent="-342900">
              <a:spcBef>
                <a:spcPct val="50000"/>
              </a:spcBef>
              <a:buFontTx/>
              <a:buChar char="-"/>
            </a:pPr>
            <a:r>
              <a:rPr lang="pt-BR" sz="2000" b="0" dirty="0">
                <a:latin typeface="Arial Rounded MT Bold" panose="020F0704030504030204" pitchFamily="34" charset="0"/>
              </a:rPr>
              <a:t>Março de 2018           (Brasília)</a:t>
            </a:r>
          </a:p>
          <a:p>
            <a:pPr marL="342900" indent="-342900">
              <a:spcBef>
                <a:spcPct val="50000"/>
              </a:spcBef>
              <a:buFontTx/>
              <a:buChar char="-"/>
            </a:pPr>
            <a:r>
              <a:rPr lang="pt-BR" sz="2000" b="0" dirty="0">
                <a:latin typeface="Arial Rounded MT Bold" panose="020F0704030504030204" pitchFamily="34" charset="0"/>
              </a:rPr>
              <a:t>Junho de 2018           (São Paulo)</a:t>
            </a:r>
          </a:p>
          <a:p>
            <a:pPr marL="342900" indent="-342900">
              <a:spcBef>
                <a:spcPct val="50000"/>
              </a:spcBef>
              <a:buFontTx/>
              <a:buChar char="-"/>
            </a:pPr>
            <a:r>
              <a:rPr lang="pt-BR" sz="2000" b="0" dirty="0">
                <a:latin typeface="Arial Rounded MT Bold" panose="020F0704030504030204" pitchFamily="34" charset="0"/>
              </a:rPr>
              <a:t>Agosto de 2018*        (Brasília)      - Aprovação do leiaute</a:t>
            </a:r>
          </a:p>
          <a:p>
            <a:pPr marL="342900" indent="-342900">
              <a:spcBef>
                <a:spcPct val="50000"/>
              </a:spcBef>
              <a:buFontTx/>
              <a:buChar char="-"/>
            </a:pPr>
            <a:r>
              <a:rPr lang="pt-BR" sz="2000" b="0" dirty="0">
                <a:latin typeface="Arial Rounded MT Bold" panose="020F0704030504030204" pitchFamily="34" charset="0"/>
              </a:rPr>
              <a:t>Novembro de 2018*  (Fortaleza)   - Apresentação do MOC</a:t>
            </a:r>
          </a:p>
          <a:p>
            <a:pPr marL="342900" indent="-342900">
              <a:spcBef>
                <a:spcPct val="50000"/>
              </a:spcBef>
              <a:buFontTx/>
              <a:buChar char="-"/>
            </a:pPr>
            <a:endParaRPr lang="pt-BR" sz="2000" b="0" dirty="0">
              <a:latin typeface="Arial Rounded MT Bold" panose="020F0704030504030204" pitchFamily="34" charset="0"/>
            </a:endParaRPr>
          </a:p>
          <a:p>
            <a:pPr marL="342900" indent="-342900">
              <a:spcBef>
                <a:spcPct val="50000"/>
              </a:spcBef>
              <a:buFontTx/>
              <a:buChar char="-"/>
            </a:pPr>
            <a:r>
              <a:rPr lang="pt-BR" sz="1800" b="0" dirty="0">
                <a:latin typeface="Arial Rounded MT Bold" panose="020F0704030504030204" pitchFamily="34" charset="0"/>
              </a:rPr>
              <a:t>(*) Participação da empresas distribuidoras</a:t>
            </a:r>
          </a:p>
        </p:txBody>
      </p:sp>
      <p:sp>
        <p:nvSpPr>
          <p:cNvPr id="3" name="Text Box 8"/>
          <p:cNvSpPr txBox="1">
            <a:spLocks noChangeArrowheads="1"/>
          </p:cNvSpPr>
          <p:nvPr/>
        </p:nvSpPr>
        <p:spPr bwMode="auto">
          <a:xfrm>
            <a:off x="3786485" y="1484731"/>
            <a:ext cx="4338740" cy="584775"/>
          </a:xfrm>
          <a:prstGeom prst="rect">
            <a:avLst/>
          </a:prstGeom>
          <a:noFill/>
          <a:ln w="9525">
            <a:noFill/>
            <a:miter lim="800000"/>
            <a:headEnd/>
            <a:tailEnd/>
          </a:ln>
        </p:spPr>
        <p:txBody>
          <a:bodyPr wrap="square">
            <a:spAutoFit/>
          </a:bodyPr>
          <a:lstStyle/>
          <a:p>
            <a:pPr>
              <a:spcBef>
                <a:spcPct val="50000"/>
              </a:spcBef>
            </a:pPr>
            <a:r>
              <a:rPr lang="pt-BR" sz="3200" dirty="0">
                <a:latin typeface="Arial Rounded MT Bold" panose="020F0704030504030204" pitchFamily="34" charset="0"/>
              </a:rPr>
              <a:t>Histórico do Projeto:</a:t>
            </a:r>
          </a:p>
        </p:txBody>
      </p:sp>
    </p:spTree>
    <p:extLst>
      <p:ext uri="{BB962C8B-B14F-4D97-AF65-F5344CB8AC3E}">
        <p14:creationId xmlns:p14="http://schemas.microsoft.com/office/powerpoint/2010/main" val="281408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91545" y="1826220"/>
            <a:ext cx="8164513" cy="4339160"/>
          </a:xfrm>
        </p:spPr>
        <p:txBody>
          <a:bodyPr>
            <a:noAutofit/>
          </a:bodyPr>
          <a:lstStyle/>
          <a:p>
            <a:pPr algn="just"/>
            <a:r>
              <a:rPr lang="pt-BR" sz="2200" b="1" dirty="0"/>
              <a:t>Premissas iniciais:</a:t>
            </a:r>
          </a:p>
          <a:p>
            <a:pPr lvl="1" algn="just">
              <a:spcBef>
                <a:spcPts val="0"/>
              </a:spcBef>
            </a:pPr>
            <a:r>
              <a:rPr lang="pt-BR" sz="2200" dirty="0"/>
              <a:t>Informações Convênio 115/2003;</a:t>
            </a:r>
          </a:p>
          <a:p>
            <a:pPr lvl="1" algn="just">
              <a:spcBef>
                <a:spcPts val="0"/>
              </a:spcBef>
            </a:pPr>
            <a:r>
              <a:rPr lang="pt-BR" sz="2200" dirty="0"/>
              <a:t>Informações para atender a ANEEL;</a:t>
            </a:r>
          </a:p>
          <a:p>
            <a:pPr lvl="1" algn="just">
              <a:spcBef>
                <a:spcPts val="0"/>
              </a:spcBef>
            </a:pPr>
            <a:r>
              <a:rPr lang="pt-BR" sz="2200" dirty="0"/>
              <a:t>Necessidade operacionais do emissor.</a:t>
            </a:r>
          </a:p>
          <a:p>
            <a:pPr algn="just">
              <a:spcBef>
                <a:spcPts val="0"/>
              </a:spcBef>
            </a:pPr>
            <a:r>
              <a:rPr lang="pt-BR" sz="2200" b="1" dirty="0"/>
              <a:t>O arquivo digital da NF-3e só poderá ser utilizado como documento fiscal, após:</a:t>
            </a:r>
          </a:p>
          <a:p>
            <a:pPr lvl="1" algn="just">
              <a:spcBef>
                <a:spcPts val="0"/>
              </a:spcBef>
            </a:pPr>
            <a:r>
              <a:rPr lang="pt-BR" sz="2200" dirty="0"/>
              <a:t>ser transmitido eletronicamente à administração tributária;</a:t>
            </a:r>
          </a:p>
          <a:p>
            <a:pPr lvl="1" algn="just">
              <a:spcBef>
                <a:spcPts val="0"/>
              </a:spcBef>
            </a:pPr>
            <a:r>
              <a:rPr lang="pt-BR" sz="2200" dirty="0"/>
              <a:t>ter seu uso autorizado. </a:t>
            </a:r>
          </a:p>
          <a:p>
            <a:pPr algn="just">
              <a:spcBef>
                <a:spcPts val="0"/>
              </a:spcBef>
            </a:pPr>
            <a:r>
              <a:rPr lang="pt-BR" sz="2200" b="1" dirty="0"/>
              <a:t>Contingência</a:t>
            </a:r>
          </a:p>
          <a:p>
            <a:pPr lvl="1" algn="just">
              <a:spcBef>
                <a:spcPts val="0"/>
              </a:spcBef>
            </a:pPr>
            <a:r>
              <a:rPr lang="pt-BR" sz="2200" dirty="0"/>
              <a:t>Transmissão até o primeiro dia útil subsequente contado a partir de sua emissão;</a:t>
            </a:r>
          </a:p>
          <a:p>
            <a:pPr lvl="1" algn="just">
              <a:spcBef>
                <a:spcPts val="0"/>
              </a:spcBef>
            </a:pPr>
            <a:r>
              <a:rPr lang="pt-BR" sz="2200" dirty="0"/>
              <a:t>Informar motivo da contingência, dia e hora;</a:t>
            </a:r>
          </a:p>
          <a:p>
            <a:pPr lvl="1" algn="just">
              <a:spcBef>
                <a:spcPts val="0"/>
              </a:spcBef>
            </a:pPr>
            <a:r>
              <a:rPr lang="pt-BR" sz="2200" dirty="0"/>
              <a:t>Evitar Contingência ao máximo.</a:t>
            </a:r>
          </a:p>
          <a:p>
            <a:pPr lvl="1" algn="just">
              <a:spcBef>
                <a:spcPts val="0"/>
              </a:spcBef>
            </a:pPr>
            <a:endParaRPr lang="pt-BR" sz="2200" dirty="0"/>
          </a:p>
        </p:txBody>
      </p:sp>
      <p:sp>
        <p:nvSpPr>
          <p:cNvPr id="5" name="Título 1"/>
          <p:cNvSpPr txBox="1">
            <a:spLocks/>
          </p:cNvSpPr>
          <p:nvPr/>
        </p:nvSpPr>
        <p:spPr>
          <a:xfrm>
            <a:off x="4223792" y="274638"/>
            <a:ext cx="6444208"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2400" dirty="0">
                <a:solidFill>
                  <a:srgbClr val="002060"/>
                </a:solidFill>
                <a:latin typeface="Arial" panose="020B0604020202020204" pitchFamily="34" charset="0"/>
                <a:cs typeface="Arial" panose="020B0604020202020204" pitchFamily="34" charset="0"/>
              </a:rPr>
              <a:t>Nota Fiscal de Energia Elétrica Eletrônica</a:t>
            </a:r>
          </a:p>
        </p:txBody>
      </p:sp>
    </p:spTree>
    <p:extLst>
      <p:ext uri="{BB962C8B-B14F-4D97-AF65-F5344CB8AC3E}">
        <p14:creationId xmlns:p14="http://schemas.microsoft.com/office/powerpoint/2010/main" val="45077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91545" y="1826220"/>
            <a:ext cx="8164513" cy="4339160"/>
          </a:xfrm>
        </p:spPr>
        <p:txBody>
          <a:bodyPr>
            <a:noAutofit/>
          </a:bodyPr>
          <a:lstStyle/>
          <a:p>
            <a:pPr algn="just"/>
            <a:r>
              <a:rPr lang="pt-BR" sz="2200" b="1" dirty="0"/>
              <a:t>NF-3e Rejeitada em Contingência:</a:t>
            </a:r>
          </a:p>
          <a:p>
            <a:pPr lvl="1" algn="just">
              <a:spcBef>
                <a:spcPts val="0"/>
              </a:spcBef>
            </a:pPr>
            <a:r>
              <a:rPr lang="pt-BR" sz="2200" dirty="0"/>
              <a:t>gerar novamente o arquivo com a mesma chave de acesso, sanando a irregularidade;</a:t>
            </a:r>
          </a:p>
          <a:p>
            <a:pPr lvl="1" algn="just">
              <a:spcBef>
                <a:spcPts val="0"/>
              </a:spcBef>
            </a:pPr>
            <a:r>
              <a:rPr lang="pt-BR" sz="2200" dirty="0"/>
              <a:t>solicitar Autorização de Uso da NF-3e.</a:t>
            </a:r>
          </a:p>
          <a:p>
            <a:pPr algn="just">
              <a:spcBef>
                <a:spcPts val="0"/>
              </a:spcBef>
            </a:pPr>
            <a:r>
              <a:rPr lang="pt-BR" sz="2200" b="1" dirty="0"/>
              <a:t>Prazos de Cancelamento:</a:t>
            </a:r>
          </a:p>
          <a:p>
            <a:pPr lvl="1" algn="just">
              <a:spcBef>
                <a:spcPts val="0"/>
              </a:spcBef>
            </a:pPr>
            <a:r>
              <a:rPr lang="pt-BR" sz="2200" dirty="0"/>
              <a:t>Normal: </a:t>
            </a:r>
          </a:p>
          <a:p>
            <a:pPr lvl="2" algn="just">
              <a:spcBef>
                <a:spcPts val="0"/>
              </a:spcBef>
            </a:pPr>
            <a:r>
              <a:rPr lang="pt-BR" sz="2200" dirty="0"/>
              <a:t>Até o último dia do mês de emissão da NF-3e.</a:t>
            </a:r>
          </a:p>
          <a:p>
            <a:pPr lvl="1" algn="just">
              <a:spcBef>
                <a:spcPts val="0"/>
              </a:spcBef>
            </a:pPr>
            <a:r>
              <a:rPr lang="pt-BR" sz="2200" dirty="0"/>
              <a:t>A critério da UF:</a:t>
            </a:r>
          </a:p>
          <a:p>
            <a:pPr lvl="2" algn="just">
              <a:spcBef>
                <a:spcPts val="0"/>
              </a:spcBef>
            </a:pPr>
            <a:r>
              <a:rPr lang="pt-BR" sz="2200" dirty="0"/>
              <a:t>em até cento e vinte horas após ao prazo normal;</a:t>
            </a:r>
          </a:p>
          <a:p>
            <a:pPr lvl="2" algn="just">
              <a:spcBef>
                <a:spcPts val="0"/>
              </a:spcBef>
            </a:pPr>
            <a:r>
              <a:rPr lang="pt-BR" sz="2200" dirty="0"/>
              <a:t>de forma extemporânea.</a:t>
            </a:r>
          </a:p>
          <a:p>
            <a:pPr lvl="1" algn="just">
              <a:spcBef>
                <a:spcPts val="0"/>
              </a:spcBef>
            </a:pPr>
            <a:endParaRPr lang="pt-BR" sz="2200" dirty="0"/>
          </a:p>
        </p:txBody>
      </p:sp>
      <p:sp>
        <p:nvSpPr>
          <p:cNvPr id="5" name="Título 1"/>
          <p:cNvSpPr txBox="1">
            <a:spLocks/>
          </p:cNvSpPr>
          <p:nvPr/>
        </p:nvSpPr>
        <p:spPr>
          <a:xfrm>
            <a:off x="4223792" y="274638"/>
            <a:ext cx="6444208"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pt-BR" sz="2400" dirty="0">
                <a:solidFill>
                  <a:srgbClr val="002060"/>
                </a:solidFill>
                <a:latin typeface="Arial" panose="020B0604020202020204" pitchFamily="34" charset="0"/>
                <a:cs typeface="Arial" panose="020B0604020202020204" pitchFamily="34" charset="0"/>
              </a:rPr>
              <a:t>Nota Fiscal de Energia Elétrica Eletrônica</a:t>
            </a:r>
          </a:p>
        </p:txBody>
      </p:sp>
    </p:spTree>
    <p:extLst>
      <p:ext uri="{BB962C8B-B14F-4D97-AF65-F5344CB8AC3E}">
        <p14:creationId xmlns:p14="http://schemas.microsoft.com/office/powerpoint/2010/main" val="2590713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5800" y="404580"/>
            <a:ext cx="2448340" cy="6323713"/>
          </a:xfrm>
          <a:prstGeom prst="rect">
            <a:avLst/>
          </a:prstGeom>
        </p:spPr>
      </p:pic>
    </p:spTree>
    <p:extLst>
      <p:ext uri="{BB962C8B-B14F-4D97-AF65-F5344CB8AC3E}">
        <p14:creationId xmlns:p14="http://schemas.microsoft.com/office/powerpoint/2010/main" val="187034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stretch>
            <a:fillRect/>
          </a:stretch>
        </p:blipFill>
        <p:spPr>
          <a:xfrm>
            <a:off x="3935700" y="188550"/>
            <a:ext cx="4541415" cy="6552910"/>
          </a:xfrm>
          <a:prstGeom prst="rect">
            <a:avLst/>
          </a:prstGeom>
        </p:spPr>
      </p:pic>
    </p:spTree>
    <p:extLst>
      <p:ext uri="{BB962C8B-B14F-4D97-AF65-F5344CB8AC3E}">
        <p14:creationId xmlns:p14="http://schemas.microsoft.com/office/powerpoint/2010/main" val="3318941075"/>
      </p:ext>
    </p:extLst>
  </p:cSld>
  <p:clrMapOvr>
    <a:masterClrMapping/>
  </p:clrMapOvr>
</p:sld>
</file>

<file path=ppt/theme/theme1.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25242</TotalTime>
  <Words>2976</Words>
  <Application>Microsoft Office PowerPoint</Application>
  <PresentationFormat>Widescreen</PresentationFormat>
  <Paragraphs>214</Paragraphs>
  <Slides>43</Slides>
  <Notes>0</Notes>
  <HiddenSlides>0</HiddenSlides>
  <MMClips>0</MMClips>
  <ScaleCrop>false</ScaleCrop>
  <HeadingPairs>
    <vt:vector size="6" baseType="variant">
      <vt:variant>
        <vt:lpstr>Fontes usadas</vt:lpstr>
      </vt:variant>
      <vt:variant>
        <vt:i4>5</vt:i4>
      </vt:variant>
      <vt:variant>
        <vt:lpstr>Tema</vt:lpstr>
      </vt:variant>
      <vt:variant>
        <vt:i4>4</vt:i4>
      </vt:variant>
      <vt:variant>
        <vt:lpstr>Títulos de slides</vt:lpstr>
      </vt:variant>
      <vt:variant>
        <vt:i4>43</vt:i4>
      </vt:variant>
    </vt:vector>
  </HeadingPairs>
  <TitlesOfParts>
    <vt:vector size="52" baseType="lpstr">
      <vt:lpstr>Arial</vt:lpstr>
      <vt:lpstr>Arial Narrow</vt:lpstr>
      <vt:lpstr>Arial Rounded MT Bold</vt:lpstr>
      <vt:lpstr>Calibri</vt:lpstr>
      <vt:lpstr>Times New Roman</vt:lpstr>
      <vt:lpstr>Personalizar design</vt:lpstr>
      <vt:lpstr>Office Theme</vt:lpstr>
      <vt:lpstr>1_Office Theme</vt:lpstr>
      <vt:lpstr>3_Office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Sumário</vt:lpstr>
      <vt:lpstr>Exclusão do ICMS da base de cálculo do PIS/COFINS – Restituição ao Consumidor? </vt:lpstr>
      <vt:lpstr>Apresentação do PowerPoint</vt:lpstr>
      <vt:lpstr>Atualização do Ativo Financeiro nas transmissoras e distribuidoras</vt:lpstr>
      <vt:lpstr>Atualização do Ativo Financeiro nas transmissoras e distribuidoras</vt:lpstr>
      <vt:lpstr>Atualização do Ativo Financeiro nas transmissoras e distribuidoras</vt:lpstr>
      <vt:lpstr>Crédito de PIS/COFINS  sobre     o ativo intangível – Lei nº 12.973/2014</vt:lpstr>
      <vt:lpstr>Crédito de PIS/COFINS  sobre     o ativo intangível – Lei nº 12.973/2014</vt:lpstr>
      <vt:lpstr>Crédito de PIS/COFINS  sobre     o ativo intangível – Lei nº 12.973/2014</vt:lpstr>
      <vt:lpstr>Estorno do Crédito de PIS/COFINS relativo às Perdas Não Técnicas – Autuação RFB</vt:lpstr>
      <vt:lpstr>Estorno do Crédito de PIS/COFINS relativo às Perdas Não Técnicas – Autuação RFB</vt:lpstr>
      <vt:lpstr>Outro assunto – Dedutibilidade das Perdas não Técnicas</vt:lpstr>
      <vt:lpstr>Apresentação do PowerPoint</vt:lpstr>
      <vt:lpstr>IFRIC 23 –Incerteza sobre tratamento de tributos sobre o lucro</vt:lpstr>
      <vt:lpstr>IFRS 15 – Receita de Contrato com Cliente</vt:lpstr>
      <vt:lpstr>IFRS 16 – Arrendamento</vt:lpstr>
      <vt:lpstr>IFRS 9 – Instrumentos financeiros</vt:lpstr>
      <vt:lpstr>Apresentação do PowerPoint</vt:lpstr>
      <vt:lpstr>Lucro presumido e parques eólicos em área contíguas</vt:lpstr>
      <vt:lpstr>Lucro presumido e parques eólicos em área contíguas</vt:lpstr>
      <vt:lpstr>Lucro presumido e parques eólicos em área contíguas</vt:lpstr>
      <vt:lpstr>Inconstitucionalidade da tributação de contratos de concessão pública na adoção inicial da Lei nº 12.973/14</vt:lpstr>
      <vt:lpstr>Apresentação do PowerPoint</vt:lpstr>
      <vt:lpstr>Substituição tributária da energia no ACL</vt:lpstr>
      <vt:lpstr>Substituição tributária da energia no ACL</vt:lpstr>
      <vt:lpstr>ICMS - Crédito a recuperar </vt:lpstr>
      <vt:lpstr>ICMS - Crédito a recuperar </vt:lpstr>
      <vt:lpstr>ICMS - Crédito a recuperar </vt:lpstr>
      <vt:lpstr>ICMS - Crédito a recuperar </vt:lpstr>
      <vt:lpstr>Tarifa social de energia elétrica</vt:lpstr>
      <vt:lpstr>Tarifa social de energia elétrica</vt:lpstr>
      <vt:lpstr>Tarifa social de energia elétrica</vt:lpstr>
      <vt:lpstr>Tarifa social de energia elétrica</vt:lpstr>
    </vt:vector>
  </TitlesOfParts>
  <Company>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Informações Gerenciais da Receita</dc:title>
  <dc:creator>g</dc:creator>
  <cp:lastModifiedBy>Silveira</cp:lastModifiedBy>
  <cp:revision>611</cp:revision>
  <cp:lastPrinted>2017-04-28T12:32:32Z</cp:lastPrinted>
  <dcterms:created xsi:type="dcterms:W3CDTF">2001-09-14T08:40:16Z</dcterms:created>
  <dcterms:modified xsi:type="dcterms:W3CDTF">2018-11-27T18:45:50Z</dcterms:modified>
</cp:coreProperties>
</file>